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 r:id="rId3"/>
    <p:sldId id="258" r:id="rId4"/>
    <p:sldId id="262" r:id="rId5"/>
    <p:sldId id="259" r:id="rId6"/>
    <p:sldId id="260" r:id="rId7"/>
    <p:sldId id="261" r:id="rId8"/>
    <p:sldId id="263" r:id="rId9"/>
    <p:sldId id="333" r:id="rId10"/>
    <p:sldId id="264" r:id="rId11"/>
    <p:sldId id="265" r:id="rId12"/>
    <p:sldId id="266" r:id="rId13"/>
    <p:sldId id="267" r:id="rId14"/>
    <p:sldId id="268" r:id="rId15"/>
    <p:sldId id="269" r:id="rId16"/>
    <p:sldId id="270" r:id="rId17"/>
    <p:sldId id="271" r:id="rId18"/>
    <p:sldId id="272" r:id="rId19"/>
    <p:sldId id="273" r:id="rId20"/>
    <p:sldId id="275" r:id="rId21"/>
    <p:sldId id="276" r:id="rId22"/>
    <p:sldId id="277" r:id="rId23"/>
    <p:sldId id="336" r:id="rId24"/>
    <p:sldId id="278" r:id="rId25"/>
    <p:sldId id="279" r:id="rId26"/>
    <p:sldId id="280" r:id="rId27"/>
    <p:sldId id="281" r:id="rId28"/>
    <p:sldId id="282" r:id="rId29"/>
    <p:sldId id="318" r:id="rId30"/>
    <p:sldId id="283" r:id="rId31"/>
    <p:sldId id="324" r:id="rId32"/>
    <p:sldId id="284" r:id="rId33"/>
    <p:sldId id="285" r:id="rId34"/>
    <p:sldId id="286" r:id="rId35"/>
    <p:sldId id="319" r:id="rId36"/>
    <p:sldId id="322" r:id="rId37"/>
    <p:sldId id="297" r:id="rId38"/>
    <p:sldId id="326" r:id="rId39"/>
    <p:sldId id="287" r:id="rId40"/>
    <p:sldId id="295" r:id="rId41"/>
    <p:sldId id="296" r:id="rId42"/>
    <p:sldId id="298" r:id="rId43"/>
    <p:sldId id="288" r:id="rId44"/>
    <p:sldId id="289" r:id="rId45"/>
    <p:sldId id="304" r:id="rId46"/>
    <p:sldId id="307" r:id="rId47"/>
    <p:sldId id="303" r:id="rId48"/>
    <p:sldId id="290" r:id="rId49"/>
    <p:sldId id="327" r:id="rId50"/>
    <p:sldId id="291" r:id="rId51"/>
    <p:sldId id="292" r:id="rId52"/>
    <p:sldId id="315" r:id="rId53"/>
    <p:sldId id="334" r:id="rId54"/>
    <p:sldId id="316" r:id="rId55"/>
    <p:sldId id="308" r:id="rId56"/>
    <p:sldId id="321" r:id="rId57"/>
    <p:sldId id="293" r:id="rId58"/>
    <p:sldId id="309" r:id="rId59"/>
    <p:sldId id="335" r:id="rId60"/>
    <p:sldId id="294" r:id="rId61"/>
    <p:sldId id="311" r:id="rId62"/>
    <p:sldId id="312" r:id="rId63"/>
    <p:sldId id="313" r:id="rId64"/>
    <p:sldId id="314" r:id="rId65"/>
    <p:sldId id="317" r:id="rId66"/>
    <p:sldId id="337" r:id="rId67"/>
    <p:sldId id="338" r:id="rId68"/>
    <p:sldId id="299" r:id="rId69"/>
    <p:sldId id="329" r:id="rId70"/>
    <p:sldId id="339" r:id="rId71"/>
    <p:sldId id="305" r:id="rId72"/>
    <p:sldId id="342" r:id="rId73"/>
    <p:sldId id="306" r:id="rId74"/>
    <p:sldId id="344" r:id="rId75"/>
    <p:sldId id="328" r:id="rId76"/>
    <p:sldId id="330" r:id="rId77"/>
    <p:sldId id="345" r:id="rId78"/>
    <p:sldId id="343" r:id="rId79"/>
    <p:sldId id="302" r:id="rId80"/>
    <p:sldId id="301" r:id="rId81"/>
    <p:sldId id="332" r:id="rId82"/>
    <p:sldId id="320" r:id="rId83"/>
    <p:sldId id="323" r:id="rId84"/>
    <p:sldId id="32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93" autoAdjust="0"/>
    <p:restoredTop sz="94660"/>
  </p:normalViewPr>
  <p:slideViewPr>
    <p:cSldViewPr snapToGrid="0">
      <p:cViewPr varScale="1">
        <p:scale>
          <a:sx n="74" d="100"/>
          <a:sy n="74" d="100"/>
        </p:scale>
        <p:origin x="6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2E589-A1E7-446E-B5E0-387F6C8DC704}"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0630A-AFF7-4294-B68C-96B3400EBD8C}" type="slidenum">
              <a:rPr lang="en-US" smtClean="0"/>
              <a:t>‹#›</a:t>
            </a:fld>
            <a:endParaRPr lang="en-US"/>
          </a:p>
        </p:txBody>
      </p:sp>
    </p:spTree>
    <p:extLst>
      <p:ext uri="{BB962C8B-B14F-4D97-AF65-F5344CB8AC3E}">
        <p14:creationId xmlns:p14="http://schemas.microsoft.com/office/powerpoint/2010/main" val="2482618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praying that what I’m about to share is the truth…not just another influencer attempt at presenting a fad diet.</a:t>
            </a:r>
          </a:p>
        </p:txBody>
      </p:sp>
      <p:sp>
        <p:nvSpPr>
          <p:cNvPr id="4" name="Slide Number Placeholder 3"/>
          <p:cNvSpPr>
            <a:spLocks noGrp="1"/>
          </p:cNvSpPr>
          <p:nvPr>
            <p:ph type="sldNum" sz="quarter" idx="5"/>
          </p:nvPr>
        </p:nvSpPr>
        <p:spPr/>
        <p:txBody>
          <a:bodyPr/>
          <a:lstStyle/>
          <a:p>
            <a:fld id="{D720630A-AFF7-4294-B68C-96B3400EBD8C}" type="slidenum">
              <a:rPr lang="en-US" smtClean="0"/>
              <a:t>1</a:t>
            </a:fld>
            <a:endParaRPr lang="en-US"/>
          </a:p>
        </p:txBody>
      </p:sp>
    </p:spTree>
    <p:extLst>
      <p:ext uri="{BB962C8B-B14F-4D97-AF65-F5344CB8AC3E}">
        <p14:creationId xmlns:p14="http://schemas.microsoft.com/office/powerpoint/2010/main" val="51788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Whole Food” means the real, unmodified plant.  For example you can plant an almond seed and it will grow an almond tree.  It has life in it.  However, if you roast and salt an almond it won’t grow and almond tree….so we want the </a:t>
            </a:r>
            <a:r>
              <a:rPr lang="en-US" dirty="0" err="1"/>
              <a:t>the</a:t>
            </a:r>
            <a:r>
              <a:rPr lang="en-US" dirty="0"/>
              <a:t> living food.</a:t>
            </a:r>
          </a:p>
          <a:p>
            <a:r>
              <a:rPr lang="en-US" dirty="0"/>
              <a:t>Blue Diamond Almond Milk:  natural flavors, sea salt, sunflower lecithin, </a:t>
            </a:r>
            <a:r>
              <a:rPr lang="en-US" dirty="0" err="1"/>
              <a:t>gellan</a:t>
            </a:r>
            <a:r>
              <a:rPr lang="en-US" dirty="0"/>
              <a:t> gum, </a:t>
            </a:r>
            <a:r>
              <a:rPr lang="en-US" dirty="0" err="1"/>
              <a:t>etc</a:t>
            </a:r>
            <a:endParaRPr lang="en-US" dirty="0"/>
          </a:p>
          <a:p>
            <a:r>
              <a:rPr lang="en-US" dirty="0"/>
              <a:t>Nature’s Own Whole Wheat bread has brown sugar, salt, soybean oil, soy </a:t>
            </a:r>
            <a:r>
              <a:rPr lang="en-US" dirty="0" err="1"/>
              <a:t>lecthin</a:t>
            </a:r>
            <a:r>
              <a:rPr lang="en-US" dirty="0"/>
              <a:t>, distilled monoglycerides, </a:t>
            </a:r>
            <a:r>
              <a:rPr lang="en-US" dirty="0" err="1"/>
              <a:t>etc</a:t>
            </a:r>
            <a:endParaRPr lang="en-US" dirty="0"/>
          </a:p>
        </p:txBody>
      </p:sp>
      <p:sp>
        <p:nvSpPr>
          <p:cNvPr id="4" name="Slide Number Placeholder 3"/>
          <p:cNvSpPr>
            <a:spLocks noGrp="1"/>
          </p:cNvSpPr>
          <p:nvPr>
            <p:ph type="sldNum" sz="quarter" idx="5"/>
          </p:nvPr>
        </p:nvSpPr>
        <p:spPr/>
        <p:txBody>
          <a:bodyPr/>
          <a:lstStyle/>
          <a:p>
            <a:fld id="{D720630A-AFF7-4294-B68C-96B3400EBD8C}" type="slidenum">
              <a:rPr lang="en-US" smtClean="0"/>
              <a:t>32</a:t>
            </a:fld>
            <a:endParaRPr lang="en-US"/>
          </a:p>
        </p:txBody>
      </p:sp>
    </p:spTree>
    <p:extLst>
      <p:ext uri="{BB962C8B-B14F-4D97-AF65-F5344CB8AC3E}">
        <p14:creationId xmlns:p14="http://schemas.microsoft.com/office/powerpoint/2010/main" val="397006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again to Dr. Greger’s documentary!</a:t>
            </a:r>
          </a:p>
        </p:txBody>
      </p:sp>
      <p:sp>
        <p:nvSpPr>
          <p:cNvPr id="4" name="Slide Number Placeholder 3"/>
          <p:cNvSpPr>
            <a:spLocks noGrp="1"/>
          </p:cNvSpPr>
          <p:nvPr>
            <p:ph type="sldNum" sz="quarter" idx="5"/>
          </p:nvPr>
        </p:nvSpPr>
        <p:spPr/>
        <p:txBody>
          <a:bodyPr/>
          <a:lstStyle/>
          <a:p>
            <a:fld id="{D720630A-AFF7-4294-B68C-96B3400EBD8C}" type="slidenum">
              <a:rPr lang="en-US" smtClean="0"/>
              <a:t>46</a:t>
            </a:fld>
            <a:endParaRPr lang="en-US"/>
          </a:p>
        </p:txBody>
      </p:sp>
    </p:spTree>
    <p:extLst>
      <p:ext uri="{BB962C8B-B14F-4D97-AF65-F5344CB8AC3E}">
        <p14:creationId xmlns:p14="http://schemas.microsoft.com/office/powerpoint/2010/main" val="367601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8748-EAAE-E0D0-097A-A2C352CB8C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1244A-CFE9-0822-B3B1-BCF35680F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F93D42-C011-D6F5-7343-68C7ABB29662}"/>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5" name="Footer Placeholder 4">
            <a:extLst>
              <a:ext uri="{FF2B5EF4-FFF2-40B4-BE49-F238E27FC236}">
                <a16:creationId xmlns:a16="http://schemas.microsoft.com/office/drawing/2014/main" id="{13AD8135-B830-DDE1-1D1D-F324D51B0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D8986-B653-D427-0377-1F0E3D338952}"/>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427542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0A4A-5DC6-C8EA-5AB7-E11174B677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C7DE70-3E74-51D6-39B2-EF2FACE7B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9AC49-7028-5A7C-B188-CCA3130D71B5}"/>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5" name="Footer Placeholder 4">
            <a:extLst>
              <a:ext uri="{FF2B5EF4-FFF2-40B4-BE49-F238E27FC236}">
                <a16:creationId xmlns:a16="http://schemas.microsoft.com/office/drawing/2014/main" id="{EB8B6B4C-D928-AD28-E113-8E324F073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AE2EA-C5A8-03C3-2892-A0B7649AE786}"/>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226714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A8E23-C91D-A623-7325-2E5E1CA05F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63C69-2F25-ECAF-52E9-73575EBFF6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C4D72-E11B-9DC4-C915-DFF5C04DAC83}"/>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5" name="Footer Placeholder 4">
            <a:extLst>
              <a:ext uri="{FF2B5EF4-FFF2-40B4-BE49-F238E27FC236}">
                <a16:creationId xmlns:a16="http://schemas.microsoft.com/office/drawing/2014/main" id="{56BB9CCA-2CC1-E791-22D4-6D45124B7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B9894-3EF2-AAD5-E8AE-9873C2A98747}"/>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188171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ED26-AE29-537F-D5ED-1483B7E50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0D3F1-95B4-7D7C-AAD4-E647BCDFD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4B8F7-725A-67AC-E100-18A6C62F6F0C}"/>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5" name="Footer Placeholder 4">
            <a:extLst>
              <a:ext uri="{FF2B5EF4-FFF2-40B4-BE49-F238E27FC236}">
                <a16:creationId xmlns:a16="http://schemas.microsoft.com/office/drawing/2014/main" id="{B7921AF5-00E5-F7F1-5652-B279ABD7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1A86D-690E-8400-1BDC-24DA502EE438}"/>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405611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03664-6429-799F-AA7F-8840FD1406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EA3F5-CEE3-FAA6-E68C-41C0CC300D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503562-F82A-F7E8-DFE1-095C373CC2F2}"/>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5" name="Footer Placeholder 4">
            <a:extLst>
              <a:ext uri="{FF2B5EF4-FFF2-40B4-BE49-F238E27FC236}">
                <a16:creationId xmlns:a16="http://schemas.microsoft.com/office/drawing/2014/main" id="{D6D5A08E-53E7-54F2-BA1B-5AF5882AB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64305-203B-7C90-B890-20A4E99A882F}"/>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242568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F1A32-7ADC-E921-B9FF-B7E9153C6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895D8C-E7FD-9710-9E95-BC088A973A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C2C298-03EF-B7F1-F4E6-3D91883BF9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2BE0E6-CD93-6EF3-EF01-E472824EB87F}"/>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6" name="Footer Placeholder 5">
            <a:extLst>
              <a:ext uri="{FF2B5EF4-FFF2-40B4-BE49-F238E27FC236}">
                <a16:creationId xmlns:a16="http://schemas.microsoft.com/office/drawing/2014/main" id="{8E896910-9BE6-0BE9-B63D-6B30F14D7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3FFB2-DC11-70A4-B3D6-AA25BD6EE103}"/>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3554945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325F-43D3-B017-C9E6-F044D81703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BA77FC-E83D-BBDD-E6F3-C0822F370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430C2-9829-46EC-C1E6-1A1EFBC97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F8543-987A-212B-DA2F-B9BF89B3E1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CCB1C7-5F68-4992-5C81-9F504FB6F4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4E5A7A-8FC8-3238-7F06-D1CAD719B642}"/>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8" name="Footer Placeholder 7">
            <a:extLst>
              <a:ext uri="{FF2B5EF4-FFF2-40B4-BE49-F238E27FC236}">
                <a16:creationId xmlns:a16="http://schemas.microsoft.com/office/drawing/2014/main" id="{DFCD98E2-6657-8CC1-FA8F-7D9C39AB84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59B4C-E018-894F-E309-49F077F39323}"/>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105568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7B7A-5AE3-32F6-4208-CBED955F1F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29D3CE-D495-F970-1DD2-19A6BC201317}"/>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4" name="Footer Placeholder 3">
            <a:extLst>
              <a:ext uri="{FF2B5EF4-FFF2-40B4-BE49-F238E27FC236}">
                <a16:creationId xmlns:a16="http://schemas.microsoft.com/office/drawing/2014/main" id="{DCADC82E-6643-F3F7-743E-F6C9E58977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710764-6BE8-A44F-3A77-E42DF794D256}"/>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389701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61E36D-15C2-54F0-0490-B8AFE7A98938}"/>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3" name="Footer Placeholder 2">
            <a:extLst>
              <a:ext uri="{FF2B5EF4-FFF2-40B4-BE49-F238E27FC236}">
                <a16:creationId xmlns:a16="http://schemas.microsoft.com/office/drawing/2014/main" id="{CE515E82-6ED1-499C-9912-957D92FA87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21A77B-8513-6C4D-EA12-2F0246EF1D61}"/>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115573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EFBE-7F5E-1797-FB12-D620FD91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53D88C-60A3-86E1-F00A-062E0D530C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58BD06-BED5-4042-22BF-6416B7CFB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2A601A-0B77-4CAB-8D81-953B67873089}"/>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6" name="Footer Placeholder 5">
            <a:extLst>
              <a:ext uri="{FF2B5EF4-FFF2-40B4-BE49-F238E27FC236}">
                <a16:creationId xmlns:a16="http://schemas.microsoft.com/office/drawing/2014/main" id="{DE56E53F-EA40-1F60-370C-585C66D010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1F89F-97C1-412C-15DF-126241E5F6BA}"/>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166114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8CD9-B27A-5861-C9B0-F819D3807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D50670-83CE-B2F6-AD88-81ABBE0E13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48D523-D5B5-47B4-FE52-C8BF0CB0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8BAE5-F9A5-A840-0214-70A7845485F8}"/>
              </a:ext>
            </a:extLst>
          </p:cNvPr>
          <p:cNvSpPr>
            <a:spLocks noGrp="1"/>
          </p:cNvSpPr>
          <p:nvPr>
            <p:ph type="dt" sz="half" idx="10"/>
          </p:nvPr>
        </p:nvSpPr>
        <p:spPr/>
        <p:txBody>
          <a:bodyPr/>
          <a:lstStyle/>
          <a:p>
            <a:fld id="{A54CDD86-BBA5-48C8-94EB-E82858CA4E99}" type="datetimeFigureOut">
              <a:rPr lang="en-US" smtClean="0"/>
              <a:t>3/20/2026</a:t>
            </a:fld>
            <a:endParaRPr lang="en-US"/>
          </a:p>
        </p:txBody>
      </p:sp>
      <p:sp>
        <p:nvSpPr>
          <p:cNvPr id="6" name="Footer Placeholder 5">
            <a:extLst>
              <a:ext uri="{FF2B5EF4-FFF2-40B4-BE49-F238E27FC236}">
                <a16:creationId xmlns:a16="http://schemas.microsoft.com/office/drawing/2014/main" id="{5A48D518-1F28-D184-7886-461144D82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24D17-E169-58B1-8D45-06414419402B}"/>
              </a:ext>
            </a:extLst>
          </p:cNvPr>
          <p:cNvSpPr>
            <a:spLocks noGrp="1"/>
          </p:cNvSpPr>
          <p:nvPr>
            <p:ph type="sldNum" sz="quarter" idx="12"/>
          </p:nvPr>
        </p:nvSpPr>
        <p:spPr/>
        <p:txBody>
          <a:bodyPr/>
          <a:lstStyle/>
          <a:p>
            <a:fld id="{AE71CA04-C59F-44C5-B46A-83CDA7B4BAA6}" type="slidenum">
              <a:rPr lang="en-US" smtClean="0"/>
              <a:t>‹#›</a:t>
            </a:fld>
            <a:endParaRPr lang="en-US"/>
          </a:p>
        </p:txBody>
      </p:sp>
    </p:spTree>
    <p:extLst>
      <p:ext uri="{BB962C8B-B14F-4D97-AF65-F5344CB8AC3E}">
        <p14:creationId xmlns:p14="http://schemas.microsoft.com/office/powerpoint/2010/main" val="98326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3F4C8C-E597-D31B-A4C8-96B838C92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7FF770-8DE1-F674-4F1C-1BBA4E019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E9ED7-1930-3B52-21E7-CF3B7A89A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CDD86-BBA5-48C8-94EB-E82858CA4E99}" type="datetimeFigureOut">
              <a:rPr lang="en-US" smtClean="0"/>
              <a:t>3/20/2026</a:t>
            </a:fld>
            <a:endParaRPr lang="en-US"/>
          </a:p>
        </p:txBody>
      </p:sp>
      <p:sp>
        <p:nvSpPr>
          <p:cNvPr id="5" name="Footer Placeholder 4">
            <a:extLst>
              <a:ext uri="{FF2B5EF4-FFF2-40B4-BE49-F238E27FC236}">
                <a16:creationId xmlns:a16="http://schemas.microsoft.com/office/drawing/2014/main" id="{B690405E-B215-E9B1-C395-688C35C3A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25885D-4F06-3C98-40B5-E536015B7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71CA04-C59F-44C5-B46A-83CDA7B4BAA6}" type="slidenum">
              <a:rPr lang="en-US" smtClean="0"/>
              <a:t>‹#›</a:t>
            </a:fld>
            <a:endParaRPr lang="en-US"/>
          </a:p>
        </p:txBody>
      </p:sp>
    </p:spTree>
    <p:extLst>
      <p:ext uri="{BB962C8B-B14F-4D97-AF65-F5344CB8AC3E}">
        <p14:creationId xmlns:p14="http://schemas.microsoft.com/office/powerpoint/2010/main" val="2909682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7.jpe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23.png"/><Relationship Id="rId10" Type="http://schemas.openxmlformats.org/officeDocument/2006/relationships/image" Target="../media/image20.jpeg"/><Relationship Id="rId4" Type="http://schemas.openxmlformats.org/officeDocument/2006/relationships/image" Target="../media/image22.jpeg"/><Relationship Id="rId9" Type="http://schemas.openxmlformats.org/officeDocument/2006/relationships/image" Target="../media/image1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www.youtube.com/watch?v=YgjzY6cyXE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823A-3429-C60D-64EE-333919E14F27}"/>
              </a:ext>
            </a:extLst>
          </p:cNvPr>
          <p:cNvSpPr>
            <a:spLocks noGrp="1"/>
          </p:cNvSpPr>
          <p:nvPr>
            <p:ph type="ctrTitle"/>
          </p:nvPr>
        </p:nvSpPr>
        <p:spPr/>
        <p:txBody>
          <a:bodyPr/>
          <a:lstStyle/>
          <a:p>
            <a:r>
              <a:rPr lang="en-US" dirty="0"/>
              <a:t>Stewarding Your Body</a:t>
            </a:r>
          </a:p>
        </p:txBody>
      </p:sp>
      <p:sp>
        <p:nvSpPr>
          <p:cNvPr id="3" name="Subtitle 2">
            <a:extLst>
              <a:ext uri="{FF2B5EF4-FFF2-40B4-BE49-F238E27FC236}">
                <a16:creationId xmlns:a16="http://schemas.microsoft.com/office/drawing/2014/main" id="{2B76DFBE-E057-3102-FB2A-2A51CE9C7F6C}"/>
              </a:ext>
            </a:extLst>
          </p:cNvPr>
          <p:cNvSpPr>
            <a:spLocks noGrp="1"/>
          </p:cNvSpPr>
          <p:nvPr>
            <p:ph type="subTitle" idx="1"/>
          </p:nvPr>
        </p:nvSpPr>
        <p:spPr/>
        <p:txBody>
          <a:bodyPr>
            <a:normAutofit/>
          </a:bodyPr>
          <a:lstStyle/>
          <a:p>
            <a:r>
              <a:rPr lang="en-US" sz="2800" dirty="0"/>
              <a:t>Yahweh’s Design for Health and Longevity</a:t>
            </a:r>
          </a:p>
        </p:txBody>
      </p:sp>
    </p:spTree>
    <p:extLst>
      <p:ext uri="{BB962C8B-B14F-4D97-AF65-F5344CB8AC3E}">
        <p14:creationId xmlns:p14="http://schemas.microsoft.com/office/powerpoint/2010/main" val="524203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D73ED-20E4-40E6-77A8-36E00FD418DA}"/>
              </a:ext>
            </a:extLst>
          </p:cNvPr>
          <p:cNvSpPr>
            <a:spLocks noGrp="1"/>
          </p:cNvSpPr>
          <p:nvPr>
            <p:ph type="title"/>
          </p:nvPr>
        </p:nvSpPr>
        <p:spPr/>
        <p:txBody>
          <a:bodyPr/>
          <a:lstStyle/>
          <a:p>
            <a:r>
              <a:rPr lang="en-US" dirty="0"/>
              <a:t>Could it be this simple?</a:t>
            </a:r>
          </a:p>
        </p:txBody>
      </p:sp>
      <p:sp>
        <p:nvSpPr>
          <p:cNvPr id="3" name="Content Placeholder 2">
            <a:extLst>
              <a:ext uri="{FF2B5EF4-FFF2-40B4-BE49-F238E27FC236}">
                <a16:creationId xmlns:a16="http://schemas.microsoft.com/office/drawing/2014/main" id="{408B15E0-19F0-ECA4-8DF8-11D3634C4EF7}"/>
              </a:ext>
            </a:extLst>
          </p:cNvPr>
          <p:cNvSpPr>
            <a:spLocks noGrp="1"/>
          </p:cNvSpPr>
          <p:nvPr>
            <p:ph idx="1"/>
          </p:nvPr>
        </p:nvSpPr>
        <p:spPr>
          <a:xfrm>
            <a:off x="838200" y="1513267"/>
            <a:ext cx="10515600" cy="2637193"/>
          </a:xfrm>
        </p:spPr>
        <p:txBody>
          <a:bodyPr>
            <a:normAutofit/>
          </a:bodyPr>
          <a:lstStyle/>
          <a:p>
            <a:r>
              <a:rPr lang="en-US" dirty="0"/>
              <a:t>Is it possible that Yahweh’s provision of diet, community, and physical labor negated the need for a medical profession?</a:t>
            </a:r>
          </a:p>
          <a:p>
            <a:r>
              <a:rPr lang="en-US" dirty="0"/>
              <a:t>Maybe Hippocrates, the father of medicine, was closer to Yahweh’s intent than modern medicine is</a:t>
            </a:r>
          </a:p>
          <a:p>
            <a:endParaRPr lang="en-US" dirty="0"/>
          </a:p>
          <a:p>
            <a:endParaRPr lang="en-US" dirty="0"/>
          </a:p>
        </p:txBody>
      </p:sp>
      <p:pic>
        <p:nvPicPr>
          <p:cNvPr id="5" name="Picture 4">
            <a:extLst>
              <a:ext uri="{FF2B5EF4-FFF2-40B4-BE49-F238E27FC236}">
                <a16:creationId xmlns:a16="http://schemas.microsoft.com/office/drawing/2014/main" id="{DA4850B0-110E-4EB9-E6AB-EE1763E46188}"/>
              </a:ext>
            </a:extLst>
          </p:cNvPr>
          <p:cNvPicPr>
            <a:picLocks noChangeAspect="1"/>
          </p:cNvPicPr>
          <p:nvPr/>
        </p:nvPicPr>
        <p:blipFill>
          <a:blip r:embed="rId2"/>
          <a:stretch>
            <a:fillRect/>
          </a:stretch>
        </p:blipFill>
        <p:spPr>
          <a:xfrm>
            <a:off x="3357349" y="3582181"/>
            <a:ext cx="5240741" cy="2756630"/>
          </a:xfrm>
          <a:prstGeom prst="rect">
            <a:avLst/>
          </a:prstGeom>
        </p:spPr>
      </p:pic>
    </p:spTree>
    <p:extLst>
      <p:ext uri="{BB962C8B-B14F-4D97-AF65-F5344CB8AC3E}">
        <p14:creationId xmlns:p14="http://schemas.microsoft.com/office/powerpoint/2010/main" val="553095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0299-BE9F-8D73-7CDF-09021B2DCADF}"/>
              </a:ext>
            </a:extLst>
          </p:cNvPr>
          <p:cNvSpPr>
            <a:spLocks noGrp="1"/>
          </p:cNvSpPr>
          <p:nvPr>
            <p:ph type="title"/>
          </p:nvPr>
        </p:nvSpPr>
        <p:spPr/>
        <p:txBody>
          <a:bodyPr/>
          <a:lstStyle/>
          <a:p>
            <a:r>
              <a:rPr lang="en-US" dirty="0"/>
              <a:t>Really?  Is this possible?</a:t>
            </a:r>
          </a:p>
        </p:txBody>
      </p:sp>
      <p:sp>
        <p:nvSpPr>
          <p:cNvPr id="3" name="Content Placeholder 2">
            <a:extLst>
              <a:ext uri="{FF2B5EF4-FFF2-40B4-BE49-F238E27FC236}">
                <a16:creationId xmlns:a16="http://schemas.microsoft.com/office/drawing/2014/main" id="{70231F50-ED4A-DB9F-01E9-4AF7B2C5A864}"/>
              </a:ext>
            </a:extLst>
          </p:cNvPr>
          <p:cNvSpPr>
            <a:spLocks noGrp="1"/>
          </p:cNvSpPr>
          <p:nvPr>
            <p:ph idx="1"/>
          </p:nvPr>
        </p:nvSpPr>
        <p:spPr>
          <a:xfrm>
            <a:off x="838200" y="1607167"/>
            <a:ext cx="10515600" cy="4520678"/>
          </a:xfrm>
        </p:spPr>
        <p:txBody>
          <a:bodyPr>
            <a:normAutofit fontScale="92500" lnSpcReduction="20000"/>
          </a:bodyPr>
          <a:lstStyle/>
          <a:p>
            <a:r>
              <a:rPr lang="en-US" dirty="0"/>
              <a:t>In the last year I (Greg) have learned some remarkable things</a:t>
            </a:r>
          </a:p>
          <a:p>
            <a:r>
              <a:rPr lang="en-US" dirty="0"/>
              <a:t>Hundreds of documented cases where nothing more than diet, lifestyle, and in some cases surgery have put people in full, 10+ year remission of all types of cancer</a:t>
            </a:r>
          </a:p>
          <a:p>
            <a:r>
              <a:rPr lang="en-US" dirty="0"/>
              <a:t>Thousands, perhaps tens of thousands of undocumented cases of the same</a:t>
            </a:r>
          </a:p>
          <a:p>
            <a:r>
              <a:rPr lang="en-US" dirty="0"/>
              <a:t>My wife, Wanda, has seen a remarkable reversal in cancer progression after 1 year of using food as her medicine</a:t>
            </a:r>
          </a:p>
          <a:p>
            <a:r>
              <a:rPr lang="en-US" dirty="0"/>
              <a:t>I no longer take 50 supplements per day.  My many health issues have totally resolved by simply changing my diet and lifestyle.</a:t>
            </a:r>
          </a:p>
          <a:p>
            <a:r>
              <a:rPr lang="en-US" dirty="0"/>
              <a:t>Our health coach has documented evidence of nutrition &amp; lifestyle based healing for: Cardiovascular diseases of all sorts, Diabetes II, MS, Metabolic Syndrome, Autism, ADHD, Crohn’s disease, osteoarthritis and as well as her own very serious neurological disorder</a:t>
            </a:r>
          </a:p>
        </p:txBody>
      </p:sp>
    </p:spTree>
    <p:extLst>
      <p:ext uri="{BB962C8B-B14F-4D97-AF65-F5344CB8AC3E}">
        <p14:creationId xmlns:p14="http://schemas.microsoft.com/office/powerpoint/2010/main" val="111621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470F1-7F73-5E6E-1918-433CF1C0D0A6}"/>
              </a:ext>
            </a:extLst>
          </p:cNvPr>
          <p:cNvSpPr>
            <a:spLocks noGrp="1"/>
          </p:cNvSpPr>
          <p:nvPr>
            <p:ph type="title"/>
          </p:nvPr>
        </p:nvSpPr>
        <p:spPr/>
        <p:txBody>
          <a:bodyPr/>
          <a:lstStyle/>
          <a:p>
            <a:r>
              <a:rPr lang="en-US" dirty="0"/>
              <a:t>So, do we discount doctors altogether?</a:t>
            </a:r>
          </a:p>
        </p:txBody>
      </p:sp>
      <p:sp>
        <p:nvSpPr>
          <p:cNvPr id="3" name="Content Placeholder 2">
            <a:extLst>
              <a:ext uri="{FF2B5EF4-FFF2-40B4-BE49-F238E27FC236}">
                <a16:creationId xmlns:a16="http://schemas.microsoft.com/office/drawing/2014/main" id="{AC224C3F-81A2-A3BE-84DB-6B959C373FA2}"/>
              </a:ext>
            </a:extLst>
          </p:cNvPr>
          <p:cNvSpPr>
            <a:spLocks noGrp="1"/>
          </p:cNvSpPr>
          <p:nvPr>
            <p:ph idx="1"/>
          </p:nvPr>
        </p:nvSpPr>
        <p:spPr/>
        <p:txBody>
          <a:bodyPr/>
          <a:lstStyle/>
          <a:p>
            <a:r>
              <a:rPr lang="en-US" dirty="0"/>
              <a:t>Diet and lifestyle will not immediately fix a broken leg, life-threatening pneumonia or snake bites.</a:t>
            </a:r>
          </a:p>
          <a:p>
            <a:r>
              <a:rPr lang="en-US" dirty="0"/>
              <a:t>Such conditions could be referred to as “acute” illness.  Short of Yahweh’s intervention we do need professional medical help to resolve the symptoms in these situations.</a:t>
            </a:r>
          </a:p>
          <a:p>
            <a:r>
              <a:rPr lang="en-US" dirty="0"/>
              <a:t>However, we’ve allowed ourselves as a society to believe that treating symptoms will also work for “chronic” diseases like cancer, cardiovascular, diabetes, etc.</a:t>
            </a:r>
          </a:p>
          <a:p>
            <a:r>
              <a:rPr lang="en-US" dirty="0"/>
              <a:t>Chronic diseases need to be treated at their root cause otherwise they will continue for life</a:t>
            </a:r>
          </a:p>
        </p:txBody>
      </p:sp>
    </p:spTree>
    <p:extLst>
      <p:ext uri="{BB962C8B-B14F-4D97-AF65-F5344CB8AC3E}">
        <p14:creationId xmlns:p14="http://schemas.microsoft.com/office/powerpoint/2010/main" val="129908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9830-08E9-0D82-D9F8-FBB06B379B5F}"/>
              </a:ext>
            </a:extLst>
          </p:cNvPr>
          <p:cNvSpPr>
            <a:spLocks noGrp="1"/>
          </p:cNvSpPr>
          <p:nvPr>
            <p:ph type="title"/>
          </p:nvPr>
        </p:nvSpPr>
        <p:spPr/>
        <p:txBody>
          <a:bodyPr/>
          <a:lstStyle/>
          <a:p>
            <a:r>
              <a:rPr lang="en-US" dirty="0"/>
              <a:t>Root Cause of Chronic Disease</a:t>
            </a:r>
          </a:p>
        </p:txBody>
      </p:sp>
      <p:sp>
        <p:nvSpPr>
          <p:cNvPr id="3" name="Content Placeholder 2">
            <a:extLst>
              <a:ext uri="{FF2B5EF4-FFF2-40B4-BE49-F238E27FC236}">
                <a16:creationId xmlns:a16="http://schemas.microsoft.com/office/drawing/2014/main" id="{4E9B717A-AE88-CCA1-D3AC-D90EAAD9D7C3}"/>
              </a:ext>
            </a:extLst>
          </p:cNvPr>
          <p:cNvSpPr>
            <a:spLocks noGrp="1"/>
          </p:cNvSpPr>
          <p:nvPr>
            <p:ph idx="1"/>
          </p:nvPr>
        </p:nvSpPr>
        <p:spPr>
          <a:xfrm>
            <a:off x="838200" y="1519236"/>
            <a:ext cx="10515600" cy="1795464"/>
          </a:xfrm>
        </p:spPr>
        <p:txBody>
          <a:bodyPr>
            <a:normAutofit fontScale="85000" lnSpcReduction="20000"/>
          </a:bodyPr>
          <a:lstStyle/>
          <a:p>
            <a:r>
              <a:rPr lang="en-US" sz="2600" dirty="0"/>
              <a:t>Today’s medical establishment has a myopic view of disease. Science is way ahead of the medical profession.  </a:t>
            </a:r>
          </a:p>
          <a:p>
            <a:r>
              <a:rPr lang="en-US" sz="2600" dirty="0"/>
              <a:t>For example, Ohio State University is doing a lot of nutrition-based research on cancer.  They have done a number of studies showing how black raspberries can stop breast cancer progression. However, the Ohio State University Hospital continues using chemotherapy and radiation to deal with breast cancer</a:t>
            </a:r>
            <a:r>
              <a:rPr lang="en-US" dirty="0"/>
              <a:t>.</a:t>
            </a:r>
          </a:p>
          <a:p>
            <a:endParaRPr lang="en-US" dirty="0"/>
          </a:p>
        </p:txBody>
      </p:sp>
      <p:graphicFrame>
        <p:nvGraphicFramePr>
          <p:cNvPr id="5" name="Table 4">
            <a:extLst>
              <a:ext uri="{FF2B5EF4-FFF2-40B4-BE49-F238E27FC236}">
                <a16:creationId xmlns:a16="http://schemas.microsoft.com/office/drawing/2014/main" id="{DBBD314F-2797-5869-A9EE-2D2096F6CF48}"/>
              </a:ext>
            </a:extLst>
          </p:cNvPr>
          <p:cNvGraphicFramePr>
            <a:graphicFrameLocks noGrp="1"/>
          </p:cNvGraphicFramePr>
          <p:nvPr>
            <p:extLst>
              <p:ext uri="{D42A27DB-BD31-4B8C-83A1-F6EECF244321}">
                <p14:modId xmlns:p14="http://schemas.microsoft.com/office/powerpoint/2010/main" val="4082543769"/>
              </p:ext>
            </p:extLst>
          </p:nvPr>
        </p:nvGraphicFramePr>
        <p:xfrm>
          <a:off x="1477560" y="3855404"/>
          <a:ext cx="9236880" cy="1483360"/>
        </p:xfrm>
        <a:graphic>
          <a:graphicData uri="http://schemas.openxmlformats.org/drawingml/2006/table">
            <a:tbl>
              <a:tblPr firstRow="1" bandRow="1">
                <a:tableStyleId>{5940675A-B579-460E-94D1-54222C63F5DA}</a:tableStyleId>
              </a:tblPr>
              <a:tblGrid>
                <a:gridCol w="1743880">
                  <a:extLst>
                    <a:ext uri="{9D8B030D-6E8A-4147-A177-3AD203B41FA5}">
                      <a16:colId xmlns:a16="http://schemas.microsoft.com/office/drawing/2014/main" val="2142116988"/>
                    </a:ext>
                  </a:extLst>
                </a:gridCol>
                <a:gridCol w="2184400">
                  <a:extLst>
                    <a:ext uri="{9D8B030D-6E8A-4147-A177-3AD203B41FA5}">
                      <a16:colId xmlns:a16="http://schemas.microsoft.com/office/drawing/2014/main" val="696218519"/>
                    </a:ext>
                  </a:extLst>
                </a:gridCol>
                <a:gridCol w="5308600">
                  <a:extLst>
                    <a:ext uri="{9D8B030D-6E8A-4147-A177-3AD203B41FA5}">
                      <a16:colId xmlns:a16="http://schemas.microsoft.com/office/drawing/2014/main" val="1017822331"/>
                    </a:ext>
                  </a:extLst>
                </a:gridCol>
              </a:tblGrid>
              <a:tr h="370840">
                <a:tc>
                  <a:txBody>
                    <a:bodyPr/>
                    <a:lstStyle/>
                    <a:p>
                      <a:pPr algn="ctr"/>
                      <a:r>
                        <a:rPr lang="en-US" b="1" dirty="0"/>
                        <a:t>Disease</a:t>
                      </a:r>
                    </a:p>
                  </a:txBody>
                  <a:tcPr/>
                </a:tc>
                <a:tc>
                  <a:txBody>
                    <a:bodyPr/>
                    <a:lstStyle/>
                    <a:p>
                      <a:pPr algn="ctr"/>
                      <a:r>
                        <a:rPr lang="en-US" b="1" dirty="0"/>
                        <a:t>Medical Profession</a:t>
                      </a:r>
                    </a:p>
                  </a:txBody>
                  <a:tcPr/>
                </a:tc>
                <a:tc>
                  <a:txBody>
                    <a:bodyPr/>
                    <a:lstStyle/>
                    <a:p>
                      <a:pPr algn="ctr"/>
                      <a:r>
                        <a:rPr lang="en-US" b="1" dirty="0"/>
                        <a:t>Science</a:t>
                      </a:r>
                    </a:p>
                  </a:txBody>
                  <a:tcPr/>
                </a:tc>
                <a:extLst>
                  <a:ext uri="{0D108BD9-81ED-4DB2-BD59-A6C34878D82A}">
                    <a16:rowId xmlns:a16="http://schemas.microsoft.com/office/drawing/2014/main" val="2601490086"/>
                  </a:ext>
                </a:extLst>
              </a:tr>
              <a:tr h="370840">
                <a:tc>
                  <a:txBody>
                    <a:bodyPr/>
                    <a:lstStyle/>
                    <a:p>
                      <a:r>
                        <a:rPr lang="en-US" dirty="0"/>
                        <a:t>Cancer</a:t>
                      </a:r>
                    </a:p>
                  </a:txBody>
                  <a:tcPr/>
                </a:tc>
                <a:tc>
                  <a:txBody>
                    <a:bodyPr/>
                    <a:lstStyle/>
                    <a:p>
                      <a:r>
                        <a:rPr lang="en-US" dirty="0"/>
                        <a:t>Remove the tumor</a:t>
                      </a:r>
                    </a:p>
                  </a:txBody>
                  <a:tcPr/>
                </a:tc>
                <a:tc>
                  <a:txBody>
                    <a:bodyPr/>
                    <a:lstStyle/>
                    <a:p>
                      <a:r>
                        <a:rPr lang="en-US" dirty="0"/>
                        <a:t>Help body destroy the pathogen that is causing cancer</a:t>
                      </a:r>
                    </a:p>
                  </a:txBody>
                  <a:tcPr/>
                </a:tc>
                <a:extLst>
                  <a:ext uri="{0D108BD9-81ED-4DB2-BD59-A6C34878D82A}">
                    <a16:rowId xmlns:a16="http://schemas.microsoft.com/office/drawing/2014/main" val="2009262218"/>
                  </a:ext>
                </a:extLst>
              </a:tr>
              <a:tr h="370840">
                <a:tc>
                  <a:txBody>
                    <a:bodyPr/>
                    <a:lstStyle/>
                    <a:p>
                      <a:r>
                        <a:rPr lang="en-US" dirty="0"/>
                        <a:t>Hypertension</a:t>
                      </a:r>
                    </a:p>
                  </a:txBody>
                  <a:tcPr/>
                </a:tc>
                <a:tc>
                  <a:txBody>
                    <a:bodyPr/>
                    <a:lstStyle/>
                    <a:p>
                      <a:r>
                        <a:rPr lang="en-US" dirty="0"/>
                        <a:t>Blood thinner</a:t>
                      </a:r>
                    </a:p>
                  </a:txBody>
                  <a:tcPr/>
                </a:tc>
                <a:tc>
                  <a:txBody>
                    <a:bodyPr/>
                    <a:lstStyle/>
                    <a:p>
                      <a:r>
                        <a:rPr lang="en-US" dirty="0"/>
                        <a:t>Help body stop producing arterial plaque</a:t>
                      </a:r>
                    </a:p>
                  </a:txBody>
                  <a:tcPr/>
                </a:tc>
                <a:extLst>
                  <a:ext uri="{0D108BD9-81ED-4DB2-BD59-A6C34878D82A}">
                    <a16:rowId xmlns:a16="http://schemas.microsoft.com/office/drawing/2014/main" val="3581916881"/>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292691264"/>
                  </a:ext>
                </a:extLst>
              </a:tr>
            </a:tbl>
          </a:graphicData>
        </a:graphic>
      </p:graphicFrame>
    </p:spTree>
    <p:extLst>
      <p:ext uri="{BB962C8B-B14F-4D97-AF65-F5344CB8AC3E}">
        <p14:creationId xmlns:p14="http://schemas.microsoft.com/office/powerpoint/2010/main" val="1329384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3DCBC-1B34-37AF-962E-26ACC5F210AB}"/>
              </a:ext>
            </a:extLst>
          </p:cNvPr>
          <p:cNvSpPr>
            <a:spLocks noGrp="1"/>
          </p:cNvSpPr>
          <p:nvPr>
            <p:ph type="title"/>
          </p:nvPr>
        </p:nvSpPr>
        <p:spPr/>
        <p:txBody>
          <a:bodyPr/>
          <a:lstStyle/>
          <a:p>
            <a:r>
              <a:rPr lang="en-US" dirty="0"/>
              <a:t>Source of all Chronic Disease</a:t>
            </a:r>
          </a:p>
        </p:txBody>
      </p:sp>
      <p:sp>
        <p:nvSpPr>
          <p:cNvPr id="3" name="Content Placeholder 2">
            <a:extLst>
              <a:ext uri="{FF2B5EF4-FFF2-40B4-BE49-F238E27FC236}">
                <a16:creationId xmlns:a16="http://schemas.microsoft.com/office/drawing/2014/main" id="{666962EB-3167-CF7C-1016-8AFAB37CB63B}"/>
              </a:ext>
            </a:extLst>
          </p:cNvPr>
          <p:cNvSpPr>
            <a:spLocks noGrp="1"/>
          </p:cNvSpPr>
          <p:nvPr>
            <p:ph idx="1"/>
          </p:nvPr>
        </p:nvSpPr>
        <p:spPr/>
        <p:txBody>
          <a:bodyPr/>
          <a:lstStyle/>
          <a:p>
            <a:r>
              <a:rPr lang="en-US" dirty="0"/>
              <a:t>Our health is determined by the health of the cells that make up our body</a:t>
            </a:r>
          </a:p>
          <a:p>
            <a:r>
              <a:rPr lang="en-US" dirty="0"/>
              <a:t>The health of our cells is determined by the nutrition and toxins that are in our bloodstream</a:t>
            </a:r>
          </a:p>
          <a:p>
            <a:r>
              <a:rPr lang="en-US" dirty="0"/>
              <a:t>The nutrition in our bloodstream comes primarily from the breakdown of our food by an amazing host of diverse microbes in our digestive tract</a:t>
            </a:r>
          </a:p>
          <a:p>
            <a:r>
              <a:rPr lang="en-US" dirty="0"/>
              <a:t>The toxins in our bloodstream come from waste products from each cell as it performs its function, from toxins we ingest, and from toxins touching our skin from the outside world</a:t>
            </a:r>
          </a:p>
        </p:txBody>
      </p:sp>
    </p:spTree>
    <p:extLst>
      <p:ext uri="{BB962C8B-B14F-4D97-AF65-F5344CB8AC3E}">
        <p14:creationId xmlns:p14="http://schemas.microsoft.com/office/powerpoint/2010/main" val="896216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E7BB16-D114-DFCA-B246-498156395DAF}"/>
              </a:ext>
            </a:extLst>
          </p:cNvPr>
          <p:cNvSpPr>
            <a:spLocks noGrp="1"/>
          </p:cNvSpPr>
          <p:nvPr>
            <p:ph idx="1"/>
          </p:nvPr>
        </p:nvSpPr>
        <p:spPr/>
        <p:txBody>
          <a:bodyPr>
            <a:normAutofit lnSpcReduction="10000"/>
          </a:bodyPr>
          <a:lstStyle/>
          <a:p>
            <a:r>
              <a:rPr lang="en-US" dirty="0"/>
              <a:t>The vast host of microbes mentioned earlier is referred to as the body’s microbiome.  There are more than 3 times as many microbes in our microbiome as there are cells in our body.</a:t>
            </a:r>
          </a:p>
          <a:p>
            <a:r>
              <a:rPr lang="en-US" dirty="0"/>
              <a:t>These microbes, like everything in our fallen world, consist of “good guy” microbes and “bad guy” microbes</a:t>
            </a:r>
          </a:p>
          <a:p>
            <a:r>
              <a:rPr lang="en-US" dirty="0"/>
              <a:t>The “good guy” microbes aid in the process of extracting nutrients from the food we eat and putting that nutrition into the blood stream so the body can use it.</a:t>
            </a:r>
          </a:p>
          <a:p>
            <a:r>
              <a:rPr lang="en-US" dirty="0"/>
              <a:t>The “bad guy” microbes disrupt the nutrition process by taking more than their fair share for themselves as well as extracting unhealthy substances from the food and putting those into the blood stream.</a:t>
            </a:r>
          </a:p>
        </p:txBody>
      </p:sp>
      <p:sp>
        <p:nvSpPr>
          <p:cNvPr id="4" name="Title 1">
            <a:extLst>
              <a:ext uri="{FF2B5EF4-FFF2-40B4-BE49-F238E27FC236}">
                <a16:creationId xmlns:a16="http://schemas.microsoft.com/office/drawing/2014/main" id="{BCAEE7FF-D0D2-8E1C-AD71-F24D432F86C1}"/>
              </a:ext>
            </a:extLst>
          </p:cNvPr>
          <p:cNvSpPr>
            <a:spLocks noGrp="1"/>
          </p:cNvSpPr>
          <p:nvPr>
            <p:ph type="title"/>
          </p:nvPr>
        </p:nvSpPr>
        <p:spPr>
          <a:xfrm>
            <a:off x="838200" y="365125"/>
            <a:ext cx="10515600" cy="1325563"/>
          </a:xfrm>
        </p:spPr>
        <p:txBody>
          <a:bodyPr/>
          <a:lstStyle/>
          <a:p>
            <a:r>
              <a:rPr lang="en-US" dirty="0"/>
              <a:t>Source of all Chronic Disease (cont’d)</a:t>
            </a:r>
          </a:p>
        </p:txBody>
      </p:sp>
    </p:spTree>
    <p:extLst>
      <p:ext uri="{BB962C8B-B14F-4D97-AF65-F5344CB8AC3E}">
        <p14:creationId xmlns:p14="http://schemas.microsoft.com/office/powerpoint/2010/main" val="84868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5971-73BF-FC9D-7D8E-B5D61F53E268}"/>
              </a:ext>
            </a:extLst>
          </p:cNvPr>
          <p:cNvSpPr>
            <a:spLocks noGrp="1"/>
          </p:cNvSpPr>
          <p:nvPr>
            <p:ph type="title"/>
          </p:nvPr>
        </p:nvSpPr>
        <p:spPr>
          <a:xfrm>
            <a:off x="838200" y="365126"/>
            <a:ext cx="10515600" cy="1040594"/>
          </a:xfrm>
        </p:spPr>
        <p:txBody>
          <a:bodyPr/>
          <a:lstStyle/>
          <a:p>
            <a:r>
              <a:rPr lang="en-US" dirty="0"/>
              <a:t>Source of all Chronic Disease (cont’d)</a:t>
            </a:r>
          </a:p>
        </p:txBody>
      </p:sp>
      <p:sp>
        <p:nvSpPr>
          <p:cNvPr id="3" name="Content Placeholder 2">
            <a:extLst>
              <a:ext uri="{FF2B5EF4-FFF2-40B4-BE49-F238E27FC236}">
                <a16:creationId xmlns:a16="http://schemas.microsoft.com/office/drawing/2014/main" id="{A63E8664-009C-D9E5-EF12-53B7F4D3188E}"/>
              </a:ext>
            </a:extLst>
          </p:cNvPr>
          <p:cNvSpPr>
            <a:spLocks noGrp="1"/>
          </p:cNvSpPr>
          <p:nvPr>
            <p:ph idx="1"/>
          </p:nvPr>
        </p:nvSpPr>
        <p:spPr>
          <a:xfrm>
            <a:off x="838200" y="1555845"/>
            <a:ext cx="10515600" cy="4621118"/>
          </a:xfrm>
        </p:spPr>
        <p:txBody>
          <a:bodyPr>
            <a:normAutofit/>
          </a:bodyPr>
          <a:lstStyle/>
          <a:p>
            <a:r>
              <a:rPr lang="en-US" dirty="0"/>
              <a:t>A healthy body has a strong immune system</a:t>
            </a:r>
          </a:p>
          <a:p>
            <a:r>
              <a:rPr lang="en-US" dirty="0"/>
              <a:t>The immune system is a network of cells, organs, tissues and molecules that provide a defense against outside or inside invaders</a:t>
            </a:r>
          </a:p>
          <a:p>
            <a:r>
              <a:rPr lang="en-US" dirty="0"/>
              <a:t>Yahweh designed our bodies to be able to ward off and fight things that weaken and cause disease</a:t>
            </a:r>
          </a:p>
          <a:p>
            <a:r>
              <a:rPr lang="en-US" dirty="0"/>
              <a:t>“Our body is designed to heal itself when given the right conditions” Barbara O’Neill</a:t>
            </a:r>
          </a:p>
          <a:p>
            <a:r>
              <a:rPr lang="en-US" dirty="0"/>
              <a:t>So, if we don’t give our body the right conditions it can’t fight and heal disease</a:t>
            </a:r>
          </a:p>
        </p:txBody>
      </p:sp>
    </p:spTree>
    <p:extLst>
      <p:ext uri="{BB962C8B-B14F-4D97-AF65-F5344CB8AC3E}">
        <p14:creationId xmlns:p14="http://schemas.microsoft.com/office/powerpoint/2010/main" val="301193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A38EA-875A-35AB-1AC1-EC11D0EB143B}"/>
              </a:ext>
            </a:extLst>
          </p:cNvPr>
          <p:cNvSpPr>
            <a:spLocks noGrp="1"/>
          </p:cNvSpPr>
          <p:nvPr>
            <p:ph type="title"/>
          </p:nvPr>
        </p:nvSpPr>
        <p:spPr/>
        <p:txBody>
          <a:bodyPr/>
          <a:lstStyle/>
          <a:p>
            <a:r>
              <a:rPr lang="en-US" dirty="0"/>
              <a:t>Source of all Chronic Disease (cont’d)</a:t>
            </a:r>
          </a:p>
        </p:txBody>
      </p:sp>
      <p:sp>
        <p:nvSpPr>
          <p:cNvPr id="3" name="Content Placeholder 2">
            <a:extLst>
              <a:ext uri="{FF2B5EF4-FFF2-40B4-BE49-F238E27FC236}">
                <a16:creationId xmlns:a16="http://schemas.microsoft.com/office/drawing/2014/main" id="{2275C443-955F-928C-FCC3-61329DFEDA3C}"/>
              </a:ext>
            </a:extLst>
          </p:cNvPr>
          <p:cNvSpPr>
            <a:spLocks noGrp="1"/>
          </p:cNvSpPr>
          <p:nvPr>
            <p:ph idx="1"/>
          </p:nvPr>
        </p:nvSpPr>
        <p:spPr/>
        <p:txBody>
          <a:bodyPr/>
          <a:lstStyle/>
          <a:p>
            <a:r>
              <a:rPr lang="en-US" b="1" dirty="0"/>
              <a:t>Key Point:</a:t>
            </a:r>
            <a:r>
              <a:rPr lang="en-US" dirty="0"/>
              <a:t> A weakened microbiome means a weakened immune system which results in illness that becomes chronic</a:t>
            </a:r>
            <a:endParaRPr lang="en-US" b="1" dirty="0"/>
          </a:p>
          <a:p>
            <a:r>
              <a:rPr lang="en-US" dirty="0"/>
              <a:t>Today’s average American has only 10% of “good guy” microbiome population compared with average American 150 years ago!</a:t>
            </a:r>
          </a:p>
          <a:p>
            <a:r>
              <a:rPr lang="en-US" dirty="0"/>
              <a:t>It’s no wonder our chronic disease problem is becoming epidemic!</a:t>
            </a:r>
          </a:p>
        </p:txBody>
      </p:sp>
    </p:spTree>
    <p:extLst>
      <p:ext uri="{BB962C8B-B14F-4D97-AF65-F5344CB8AC3E}">
        <p14:creationId xmlns:p14="http://schemas.microsoft.com/office/powerpoint/2010/main" val="163333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BB8B5-923A-A098-5B38-69B2F8A6C523}"/>
              </a:ext>
            </a:extLst>
          </p:cNvPr>
          <p:cNvSpPr>
            <a:spLocks noGrp="1"/>
          </p:cNvSpPr>
          <p:nvPr>
            <p:ph type="title"/>
          </p:nvPr>
        </p:nvSpPr>
        <p:spPr/>
        <p:txBody>
          <a:bodyPr/>
          <a:lstStyle/>
          <a:p>
            <a:r>
              <a:rPr lang="en-US" dirty="0"/>
              <a:t>Why Are We Becoming Sicker and Sicker?</a:t>
            </a:r>
          </a:p>
        </p:txBody>
      </p:sp>
      <p:sp>
        <p:nvSpPr>
          <p:cNvPr id="3" name="Content Placeholder 2">
            <a:extLst>
              <a:ext uri="{FF2B5EF4-FFF2-40B4-BE49-F238E27FC236}">
                <a16:creationId xmlns:a16="http://schemas.microsoft.com/office/drawing/2014/main" id="{69FC102D-3164-EBDD-4F7B-15492CE2CBA1}"/>
              </a:ext>
            </a:extLst>
          </p:cNvPr>
          <p:cNvSpPr>
            <a:spLocks noGrp="1"/>
          </p:cNvSpPr>
          <p:nvPr>
            <p:ph idx="1"/>
          </p:nvPr>
        </p:nvSpPr>
        <p:spPr/>
        <p:txBody>
          <a:bodyPr>
            <a:normAutofit fontScale="92500" lnSpcReduction="10000"/>
          </a:bodyPr>
          <a:lstStyle/>
          <a:p>
            <a:r>
              <a:rPr lang="en-US" dirty="0"/>
              <a:t>We have failed to steward our bodies the way Yahweh had intended</a:t>
            </a:r>
          </a:p>
          <a:p>
            <a:r>
              <a:rPr lang="en-US" dirty="0"/>
              <a:t>We have created food substitutes (pseudo foods) to make eating more enjoyable and to make meal preparation easier</a:t>
            </a:r>
          </a:p>
          <a:p>
            <a:r>
              <a:rPr lang="en-US" dirty="0"/>
              <a:t>We have created personal care products to help us be more attractive and more efficient at cleanliness</a:t>
            </a:r>
          </a:p>
          <a:p>
            <a:r>
              <a:rPr lang="en-US" dirty="0"/>
              <a:t>We’ve created herbicides and pesticides to grow and harvest food more efficiently </a:t>
            </a:r>
          </a:p>
          <a:p>
            <a:r>
              <a:rPr lang="en-US" dirty="0"/>
              <a:t>We’ve put harmful chemicals into our water supply to protect us against other harmful things</a:t>
            </a:r>
          </a:p>
          <a:p>
            <a:r>
              <a:rPr lang="en-US" dirty="0"/>
              <a:t>We use hand sanitizers that contain harmful chemicals and we’ve over sanitized our lives to the point our immune system is growing weaker</a:t>
            </a:r>
          </a:p>
        </p:txBody>
      </p:sp>
    </p:spTree>
    <p:extLst>
      <p:ext uri="{BB962C8B-B14F-4D97-AF65-F5344CB8AC3E}">
        <p14:creationId xmlns:p14="http://schemas.microsoft.com/office/powerpoint/2010/main" val="2002315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B4E2-D752-3493-E950-E5110C3614ED}"/>
              </a:ext>
            </a:extLst>
          </p:cNvPr>
          <p:cNvSpPr>
            <a:spLocks noGrp="1"/>
          </p:cNvSpPr>
          <p:nvPr>
            <p:ph type="title"/>
          </p:nvPr>
        </p:nvSpPr>
        <p:spPr/>
        <p:txBody>
          <a:bodyPr/>
          <a:lstStyle/>
          <a:p>
            <a:r>
              <a:rPr lang="en-US" dirty="0"/>
              <a:t>So, Where Do We Go From Here?</a:t>
            </a:r>
          </a:p>
        </p:txBody>
      </p:sp>
      <p:sp>
        <p:nvSpPr>
          <p:cNvPr id="3" name="Content Placeholder 2">
            <a:extLst>
              <a:ext uri="{FF2B5EF4-FFF2-40B4-BE49-F238E27FC236}">
                <a16:creationId xmlns:a16="http://schemas.microsoft.com/office/drawing/2014/main" id="{C4F4A6A0-ADF1-64EB-ECCE-F4B5EAA937D0}"/>
              </a:ext>
            </a:extLst>
          </p:cNvPr>
          <p:cNvSpPr>
            <a:spLocks noGrp="1"/>
          </p:cNvSpPr>
          <p:nvPr>
            <p:ph idx="1"/>
          </p:nvPr>
        </p:nvSpPr>
        <p:spPr/>
        <p:txBody>
          <a:bodyPr>
            <a:normAutofit lnSpcReduction="10000"/>
          </a:bodyPr>
          <a:lstStyle/>
          <a:p>
            <a:r>
              <a:rPr lang="en-US" dirty="0"/>
              <a:t>It’s time to take back the health the enemy has stolen from us!</a:t>
            </a:r>
          </a:p>
          <a:p>
            <a:r>
              <a:rPr lang="en-US" dirty="0"/>
              <a:t>It’s time to turn from the pursuit of pleasure and comfort and turn to a sincere pursuit of Godly stewardship of our body!</a:t>
            </a:r>
          </a:p>
          <a:p>
            <a:r>
              <a:rPr lang="en-US" dirty="0"/>
              <a:t>Godly stewardship of our earthly temple often means bucking the health care establishment and choosing Yahweh’s guidance.</a:t>
            </a:r>
          </a:p>
          <a:p>
            <a:r>
              <a:rPr lang="en-US" dirty="0"/>
              <a:t>Chris Wark, the founder of the Chris Beat Cancer organization sought the Lord when he discovered 23 years ago that he had colon cancer.</a:t>
            </a:r>
          </a:p>
          <a:p>
            <a:r>
              <a:rPr lang="en-US" dirty="0"/>
              <a:t>Yahweh gave him a strategy which he named “Square One”.</a:t>
            </a:r>
          </a:p>
          <a:p>
            <a:r>
              <a:rPr lang="en-US" dirty="0"/>
              <a:t>I believe it is time for us to go back to square one and find what Yahweh says about health.</a:t>
            </a:r>
          </a:p>
        </p:txBody>
      </p:sp>
    </p:spTree>
    <p:extLst>
      <p:ext uri="{BB962C8B-B14F-4D97-AF65-F5344CB8AC3E}">
        <p14:creationId xmlns:p14="http://schemas.microsoft.com/office/powerpoint/2010/main" val="251936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375B-36F8-6329-2982-F143DE17E28C}"/>
              </a:ext>
            </a:extLst>
          </p:cNvPr>
          <p:cNvSpPr>
            <a:spLocks noGrp="1"/>
          </p:cNvSpPr>
          <p:nvPr>
            <p:ph type="title"/>
          </p:nvPr>
        </p:nvSpPr>
        <p:spPr/>
        <p:txBody>
          <a:bodyPr/>
          <a:lstStyle/>
          <a:p>
            <a:r>
              <a:rPr lang="en-US" dirty="0"/>
              <a:t>Health &amp; Fertility Issues in America</a:t>
            </a:r>
          </a:p>
        </p:txBody>
      </p:sp>
      <p:sp>
        <p:nvSpPr>
          <p:cNvPr id="3" name="Content Placeholder 2">
            <a:extLst>
              <a:ext uri="{FF2B5EF4-FFF2-40B4-BE49-F238E27FC236}">
                <a16:creationId xmlns:a16="http://schemas.microsoft.com/office/drawing/2014/main" id="{8052F1EA-D822-743A-3BDA-10D924DA8E89}"/>
              </a:ext>
            </a:extLst>
          </p:cNvPr>
          <p:cNvSpPr>
            <a:spLocks noGrp="1"/>
          </p:cNvSpPr>
          <p:nvPr>
            <p:ph idx="1"/>
          </p:nvPr>
        </p:nvSpPr>
        <p:spPr/>
        <p:txBody>
          <a:bodyPr>
            <a:normAutofit lnSpcReduction="10000"/>
          </a:bodyPr>
          <a:lstStyle/>
          <a:p>
            <a:r>
              <a:rPr lang="en-US" dirty="0"/>
              <a:t>Life-Threatening Chronic Diseases are on the rise</a:t>
            </a:r>
          </a:p>
          <a:p>
            <a:pPr lvl="1"/>
            <a:r>
              <a:rPr lang="en-US" dirty="0"/>
              <a:t>Over the next 30 years diagnosis rates will increase:</a:t>
            </a:r>
          </a:p>
          <a:p>
            <a:pPr lvl="2"/>
            <a:r>
              <a:rPr lang="en-US" dirty="0"/>
              <a:t>Cancer – 77%</a:t>
            </a:r>
          </a:p>
          <a:p>
            <a:pPr lvl="2"/>
            <a:r>
              <a:rPr lang="en-US" dirty="0"/>
              <a:t>Diabetes – 39%</a:t>
            </a:r>
          </a:p>
          <a:p>
            <a:pPr lvl="2"/>
            <a:r>
              <a:rPr lang="en-US" dirty="0"/>
              <a:t>Cardiovascular Disease – 27%</a:t>
            </a:r>
          </a:p>
          <a:p>
            <a:pPr lvl="2"/>
            <a:r>
              <a:rPr lang="en-US" dirty="0"/>
              <a:t>Obesity – 18%</a:t>
            </a:r>
          </a:p>
          <a:p>
            <a:r>
              <a:rPr lang="en-US" dirty="0"/>
              <a:t>Fertility Rates are at an all time low</a:t>
            </a:r>
          </a:p>
          <a:p>
            <a:pPr lvl="1"/>
            <a:r>
              <a:rPr lang="en-US" dirty="0"/>
              <a:t>One in six people experience infertility</a:t>
            </a:r>
          </a:p>
          <a:p>
            <a:pPr lvl="1"/>
            <a:r>
              <a:rPr lang="en-US" dirty="0"/>
              <a:t>Miscarriage rates are increasing</a:t>
            </a:r>
          </a:p>
          <a:p>
            <a:pPr lvl="1"/>
            <a:r>
              <a:rPr lang="en-US" dirty="0"/>
              <a:t>USA is now below the population replacement rate</a:t>
            </a:r>
          </a:p>
          <a:p>
            <a:pPr lvl="1"/>
            <a:r>
              <a:rPr lang="en-US" dirty="0"/>
              <a:t>Believed that world-wide population decline will cause some countries to become extinct by 2100</a:t>
            </a:r>
          </a:p>
        </p:txBody>
      </p:sp>
    </p:spTree>
    <p:extLst>
      <p:ext uri="{BB962C8B-B14F-4D97-AF65-F5344CB8AC3E}">
        <p14:creationId xmlns:p14="http://schemas.microsoft.com/office/powerpoint/2010/main" val="122365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C9F48-2924-6F28-C01D-45E70FFF3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EAF07-9237-A65B-3CB1-34B8D71BD30E}"/>
              </a:ext>
            </a:extLst>
          </p:cNvPr>
          <p:cNvSpPr>
            <a:spLocks noGrp="1"/>
          </p:cNvSpPr>
          <p:nvPr>
            <p:ph type="title"/>
          </p:nvPr>
        </p:nvSpPr>
        <p:spPr/>
        <p:txBody>
          <a:bodyPr/>
          <a:lstStyle/>
          <a:p>
            <a:r>
              <a:rPr lang="en-US" dirty="0"/>
              <a:t>Square One</a:t>
            </a:r>
          </a:p>
        </p:txBody>
      </p:sp>
      <p:sp>
        <p:nvSpPr>
          <p:cNvPr id="3" name="Content Placeholder 2">
            <a:extLst>
              <a:ext uri="{FF2B5EF4-FFF2-40B4-BE49-F238E27FC236}">
                <a16:creationId xmlns:a16="http://schemas.microsoft.com/office/drawing/2014/main" id="{C3DA17E7-89D4-2B57-65F6-FF31F028E48A}"/>
              </a:ext>
            </a:extLst>
          </p:cNvPr>
          <p:cNvSpPr>
            <a:spLocks noGrp="1"/>
          </p:cNvSpPr>
          <p:nvPr>
            <p:ph idx="1"/>
          </p:nvPr>
        </p:nvSpPr>
        <p:spPr>
          <a:xfrm>
            <a:off x="838200" y="1583140"/>
            <a:ext cx="10515600" cy="4653887"/>
          </a:xfrm>
        </p:spPr>
        <p:txBody>
          <a:bodyPr>
            <a:normAutofit fontScale="92500" lnSpcReduction="20000"/>
          </a:bodyPr>
          <a:lstStyle/>
          <a:p>
            <a:r>
              <a:rPr lang="en-US" dirty="0"/>
              <a:t>While in the Garden God made it very clear that He provided plants, seeds, and fruit as food for man. (Gen 1:29)  And furthermore he said what the animals were to eat the same. (Gen 1:30)</a:t>
            </a:r>
          </a:p>
          <a:p>
            <a:r>
              <a:rPr lang="en-US" dirty="0"/>
              <a:t>There clearly was no room in this dietary plan for man or animal to eat animals.</a:t>
            </a:r>
          </a:p>
          <a:p>
            <a:r>
              <a:rPr lang="en-US" dirty="0"/>
              <a:t>I’ll call this Yahweh’s plan A</a:t>
            </a:r>
          </a:p>
          <a:p>
            <a:r>
              <a:rPr lang="en-US" dirty="0"/>
              <a:t>However, Yahweh then made an adjustment to His dietary plan after the flood. In Gen 9:3 Yahweh said “Every moving thing that is alive shall be food for you.”</a:t>
            </a:r>
          </a:p>
          <a:p>
            <a:r>
              <a:rPr lang="en-US" dirty="0"/>
              <a:t>I’ll call this Yahweh’s plan B.  This was apparently necessary since the lush foliage of the pre-flood era was no longer available</a:t>
            </a:r>
          </a:p>
          <a:p>
            <a:r>
              <a:rPr lang="en-US" dirty="0"/>
              <a:t>Later in Leviticus 11, Yahweh clarifies plan B by describing which animals are acceptable to eat and which are not.</a:t>
            </a:r>
          </a:p>
          <a:p>
            <a:endParaRPr lang="en-US" dirty="0"/>
          </a:p>
        </p:txBody>
      </p:sp>
    </p:spTree>
    <p:extLst>
      <p:ext uri="{BB962C8B-B14F-4D97-AF65-F5344CB8AC3E}">
        <p14:creationId xmlns:p14="http://schemas.microsoft.com/office/powerpoint/2010/main" val="3955804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C34B-A0F8-8C5B-C4C8-5FCD92CC3F25}"/>
              </a:ext>
            </a:extLst>
          </p:cNvPr>
          <p:cNvSpPr>
            <a:spLocks noGrp="1"/>
          </p:cNvSpPr>
          <p:nvPr>
            <p:ph type="title"/>
          </p:nvPr>
        </p:nvSpPr>
        <p:spPr/>
        <p:txBody>
          <a:bodyPr/>
          <a:lstStyle/>
          <a:p>
            <a:r>
              <a:rPr lang="en-US" dirty="0"/>
              <a:t>An Interesting Visual of Historical Longevity</a:t>
            </a:r>
          </a:p>
        </p:txBody>
      </p:sp>
      <p:pic>
        <p:nvPicPr>
          <p:cNvPr id="5" name="Content Placeholder 4">
            <a:extLst>
              <a:ext uri="{FF2B5EF4-FFF2-40B4-BE49-F238E27FC236}">
                <a16:creationId xmlns:a16="http://schemas.microsoft.com/office/drawing/2014/main" id="{FF5EC2A2-9BD4-B193-5A56-FA95213F39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9301" y="1546710"/>
            <a:ext cx="6594886" cy="4946165"/>
          </a:xfrm>
          <a:prstGeom prst="rect">
            <a:avLst/>
          </a:prstGeom>
        </p:spPr>
      </p:pic>
    </p:spTree>
    <p:extLst>
      <p:ext uri="{BB962C8B-B14F-4D97-AF65-F5344CB8AC3E}">
        <p14:creationId xmlns:p14="http://schemas.microsoft.com/office/powerpoint/2010/main" val="2823595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116B-C41A-1B8A-B451-8FFE8EA5D346}"/>
              </a:ext>
            </a:extLst>
          </p:cNvPr>
          <p:cNvSpPr>
            <a:spLocks noGrp="1"/>
          </p:cNvSpPr>
          <p:nvPr>
            <p:ph type="title"/>
          </p:nvPr>
        </p:nvSpPr>
        <p:spPr/>
        <p:txBody>
          <a:bodyPr/>
          <a:lstStyle/>
          <a:p>
            <a:r>
              <a:rPr lang="en-US" dirty="0"/>
              <a:t>Square One</a:t>
            </a:r>
          </a:p>
        </p:txBody>
      </p:sp>
      <p:sp>
        <p:nvSpPr>
          <p:cNvPr id="3" name="Content Placeholder 2">
            <a:extLst>
              <a:ext uri="{FF2B5EF4-FFF2-40B4-BE49-F238E27FC236}">
                <a16:creationId xmlns:a16="http://schemas.microsoft.com/office/drawing/2014/main" id="{391E1150-3D49-0870-BFC2-AC764E7E0FDE}"/>
              </a:ext>
            </a:extLst>
          </p:cNvPr>
          <p:cNvSpPr>
            <a:spLocks noGrp="1"/>
          </p:cNvSpPr>
          <p:nvPr>
            <p:ph idx="1"/>
          </p:nvPr>
        </p:nvSpPr>
        <p:spPr>
          <a:xfrm>
            <a:off x="838200" y="1393825"/>
            <a:ext cx="10515600" cy="4351338"/>
          </a:xfrm>
        </p:spPr>
        <p:txBody>
          <a:bodyPr/>
          <a:lstStyle/>
          <a:p>
            <a:r>
              <a:rPr lang="en-US" dirty="0"/>
              <a:t>So, the debate between plant based only diets and plant/animal diets will persist until we are given a “new heaven and new earth”!</a:t>
            </a:r>
          </a:p>
        </p:txBody>
      </p:sp>
      <p:pic>
        <p:nvPicPr>
          <p:cNvPr id="5" name="Picture 4">
            <a:extLst>
              <a:ext uri="{FF2B5EF4-FFF2-40B4-BE49-F238E27FC236}">
                <a16:creationId xmlns:a16="http://schemas.microsoft.com/office/drawing/2014/main" id="{3CFFCCFD-4044-9FED-A9B7-813105F3868A}"/>
              </a:ext>
            </a:extLst>
          </p:cNvPr>
          <p:cNvPicPr>
            <a:picLocks noChangeAspect="1"/>
          </p:cNvPicPr>
          <p:nvPr/>
        </p:nvPicPr>
        <p:blipFill>
          <a:blip r:embed="rId2"/>
          <a:stretch>
            <a:fillRect/>
          </a:stretch>
        </p:blipFill>
        <p:spPr>
          <a:xfrm>
            <a:off x="4038600" y="2250720"/>
            <a:ext cx="3721099" cy="4324519"/>
          </a:xfrm>
          <a:prstGeom prst="rect">
            <a:avLst/>
          </a:prstGeom>
        </p:spPr>
      </p:pic>
    </p:spTree>
    <p:extLst>
      <p:ext uri="{BB962C8B-B14F-4D97-AF65-F5344CB8AC3E}">
        <p14:creationId xmlns:p14="http://schemas.microsoft.com/office/powerpoint/2010/main" val="2123833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6CCE-A3CE-6D7B-972B-A95F50957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B0B5A-FA57-7F31-EF8E-141880EBE023}"/>
              </a:ext>
            </a:extLst>
          </p:cNvPr>
          <p:cNvSpPr>
            <a:spLocks noGrp="1"/>
          </p:cNvSpPr>
          <p:nvPr>
            <p:ph type="title"/>
          </p:nvPr>
        </p:nvSpPr>
        <p:spPr/>
        <p:txBody>
          <a:bodyPr/>
          <a:lstStyle/>
          <a:p>
            <a:r>
              <a:rPr lang="en-US" dirty="0"/>
              <a:t>Square One (cont’d)</a:t>
            </a:r>
          </a:p>
        </p:txBody>
      </p:sp>
      <p:sp>
        <p:nvSpPr>
          <p:cNvPr id="3" name="Content Placeholder 2">
            <a:extLst>
              <a:ext uri="{FF2B5EF4-FFF2-40B4-BE49-F238E27FC236}">
                <a16:creationId xmlns:a16="http://schemas.microsoft.com/office/drawing/2014/main" id="{97090776-8B1A-54FA-BBD0-74E2D1DEB76A}"/>
              </a:ext>
            </a:extLst>
          </p:cNvPr>
          <p:cNvSpPr>
            <a:spLocks noGrp="1"/>
          </p:cNvSpPr>
          <p:nvPr>
            <p:ph idx="1"/>
          </p:nvPr>
        </p:nvSpPr>
        <p:spPr/>
        <p:txBody>
          <a:bodyPr/>
          <a:lstStyle/>
          <a:p>
            <a:r>
              <a:rPr lang="en-US" dirty="0"/>
              <a:t>I personally believe the “new heaven and new earth” will be the fulfillment of Yahweh’s desire for what Adam failed to do…and that is to extend the Garden to encompass the whole earth!</a:t>
            </a:r>
          </a:p>
          <a:p>
            <a:r>
              <a:rPr lang="en-US" dirty="0"/>
              <a:t>When that happens, we know that the “wolf will lie down with the lamb” and the “calf and the young lion together”  (Isaiah 11:6)</a:t>
            </a:r>
          </a:p>
          <a:p>
            <a:r>
              <a:rPr lang="en-US" dirty="0"/>
              <a:t>All this to say that perhaps Plan A was, and still is, the superior plan</a:t>
            </a:r>
          </a:p>
        </p:txBody>
      </p:sp>
    </p:spTree>
    <p:extLst>
      <p:ext uri="{BB962C8B-B14F-4D97-AF65-F5344CB8AC3E}">
        <p14:creationId xmlns:p14="http://schemas.microsoft.com/office/powerpoint/2010/main" val="3417532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BDA67-47A5-784B-5E2F-3D57ADA9BDA0}"/>
              </a:ext>
            </a:extLst>
          </p:cNvPr>
          <p:cNvSpPr>
            <a:spLocks noGrp="1"/>
          </p:cNvSpPr>
          <p:nvPr>
            <p:ph type="title"/>
          </p:nvPr>
        </p:nvSpPr>
        <p:spPr/>
        <p:txBody>
          <a:bodyPr/>
          <a:lstStyle/>
          <a:p>
            <a:r>
              <a:rPr lang="en-US" dirty="0"/>
              <a:t>Plan A or Plan B which shall it be?</a:t>
            </a:r>
          </a:p>
        </p:txBody>
      </p:sp>
      <p:sp>
        <p:nvSpPr>
          <p:cNvPr id="3" name="Content Placeholder 2">
            <a:extLst>
              <a:ext uri="{FF2B5EF4-FFF2-40B4-BE49-F238E27FC236}">
                <a16:creationId xmlns:a16="http://schemas.microsoft.com/office/drawing/2014/main" id="{9E5BAA4C-8CBC-5DA2-4230-5CB92A22B072}"/>
              </a:ext>
            </a:extLst>
          </p:cNvPr>
          <p:cNvSpPr>
            <a:spLocks noGrp="1"/>
          </p:cNvSpPr>
          <p:nvPr>
            <p:ph idx="1"/>
          </p:nvPr>
        </p:nvSpPr>
        <p:spPr/>
        <p:txBody>
          <a:bodyPr/>
          <a:lstStyle/>
          <a:p>
            <a:r>
              <a:rPr lang="en-US" dirty="0"/>
              <a:t>Wanda and I have been following the Chris Wark, Square One diet/lifestyle for over a year now.</a:t>
            </a:r>
          </a:p>
          <a:p>
            <a:r>
              <a:rPr lang="en-US" dirty="0"/>
              <a:t>Square One is based on Yahweh’s Plan A</a:t>
            </a:r>
          </a:p>
          <a:p>
            <a:r>
              <a:rPr lang="en-US" dirty="0"/>
              <a:t>Science shows that Yahweh’s Plan A is the fastest way to restore the human microbiome</a:t>
            </a:r>
          </a:p>
          <a:p>
            <a:r>
              <a:rPr lang="en-US" dirty="0"/>
              <a:t>Wanda and I have had such amazing results that we believe Plan A is an excellent solution for health and longevity</a:t>
            </a:r>
          </a:p>
          <a:p>
            <a:r>
              <a:rPr lang="en-US" dirty="0"/>
              <a:t>However, we see so many examples in the history of Yahweh’s people of meat being included in people’s diet.</a:t>
            </a:r>
          </a:p>
        </p:txBody>
      </p:sp>
    </p:spTree>
    <p:extLst>
      <p:ext uri="{BB962C8B-B14F-4D97-AF65-F5344CB8AC3E}">
        <p14:creationId xmlns:p14="http://schemas.microsoft.com/office/powerpoint/2010/main" val="4248314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BD94-FAF3-7374-D660-3ED78C360946}"/>
              </a:ext>
            </a:extLst>
          </p:cNvPr>
          <p:cNvSpPr>
            <a:spLocks noGrp="1"/>
          </p:cNvSpPr>
          <p:nvPr>
            <p:ph type="title"/>
          </p:nvPr>
        </p:nvSpPr>
        <p:spPr/>
        <p:txBody>
          <a:bodyPr/>
          <a:lstStyle/>
          <a:p>
            <a:r>
              <a:rPr lang="en-US" dirty="0"/>
              <a:t>Plan A or Plan B which shall it be? (cont’d)</a:t>
            </a:r>
          </a:p>
        </p:txBody>
      </p:sp>
      <p:sp>
        <p:nvSpPr>
          <p:cNvPr id="3" name="Content Placeholder 2">
            <a:extLst>
              <a:ext uri="{FF2B5EF4-FFF2-40B4-BE49-F238E27FC236}">
                <a16:creationId xmlns:a16="http://schemas.microsoft.com/office/drawing/2014/main" id="{DEE70655-6AFC-25DB-2D52-07AB658D0B5F}"/>
              </a:ext>
            </a:extLst>
          </p:cNvPr>
          <p:cNvSpPr>
            <a:spLocks noGrp="1"/>
          </p:cNvSpPr>
          <p:nvPr>
            <p:ph idx="1"/>
          </p:nvPr>
        </p:nvSpPr>
        <p:spPr/>
        <p:txBody>
          <a:bodyPr>
            <a:normAutofit lnSpcReduction="10000"/>
          </a:bodyPr>
          <a:lstStyle/>
          <a:p>
            <a:r>
              <a:rPr lang="en-US" dirty="0"/>
              <a:t>Yeshua ate fish and even broke the fish and loaves to feed the 5000.</a:t>
            </a:r>
          </a:p>
          <a:p>
            <a:r>
              <a:rPr lang="en-US" dirty="0"/>
              <a:t>King Solomon’s diet was high percentage meat</a:t>
            </a:r>
          </a:p>
          <a:p>
            <a:r>
              <a:rPr lang="en-US" dirty="0"/>
              <a:t>The priests were given the select parts of the sacrificed animal</a:t>
            </a:r>
          </a:p>
          <a:p>
            <a:r>
              <a:rPr lang="en-US" dirty="0"/>
              <a:t>A recent book entitled “The </a:t>
            </a:r>
            <a:r>
              <a:rPr lang="en-US" dirty="0" err="1"/>
              <a:t>Biblio</a:t>
            </a:r>
            <a:r>
              <a:rPr lang="en-US" dirty="0"/>
              <a:t> Diet” by Jordan Rubin and Josh Axe makes a strong case, with personal healing testimonies, for a diet that includes animal products</a:t>
            </a:r>
          </a:p>
          <a:p>
            <a:r>
              <a:rPr lang="en-US" dirty="0"/>
              <a:t>Certain cultures, like the Eskimos and the Maasai African tribe are nearly 100% meat eaters.  However, the life span of these people is less than the norm.  One investigator said one Eskimo tribe he studied had a life span of only 34 years.</a:t>
            </a:r>
          </a:p>
        </p:txBody>
      </p:sp>
    </p:spTree>
    <p:extLst>
      <p:ext uri="{BB962C8B-B14F-4D97-AF65-F5344CB8AC3E}">
        <p14:creationId xmlns:p14="http://schemas.microsoft.com/office/powerpoint/2010/main" val="117181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2433B-78D3-DAB5-61C2-6527AD742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D1B81-1EA8-D96B-9F9C-C23794DC5C76}"/>
              </a:ext>
            </a:extLst>
          </p:cNvPr>
          <p:cNvSpPr>
            <a:spLocks noGrp="1"/>
          </p:cNvSpPr>
          <p:nvPr>
            <p:ph type="title"/>
          </p:nvPr>
        </p:nvSpPr>
        <p:spPr/>
        <p:txBody>
          <a:bodyPr/>
          <a:lstStyle/>
          <a:p>
            <a:r>
              <a:rPr lang="en-US" dirty="0"/>
              <a:t>Plan A or Plan B which shall it be? (cont’d)</a:t>
            </a:r>
          </a:p>
        </p:txBody>
      </p:sp>
      <p:sp>
        <p:nvSpPr>
          <p:cNvPr id="3" name="Content Placeholder 2">
            <a:extLst>
              <a:ext uri="{FF2B5EF4-FFF2-40B4-BE49-F238E27FC236}">
                <a16:creationId xmlns:a16="http://schemas.microsoft.com/office/drawing/2014/main" id="{E203FDC3-E047-189F-D0C1-6CC976B0C032}"/>
              </a:ext>
            </a:extLst>
          </p:cNvPr>
          <p:cNvSpPr>
            <a:spLocks noGrp="1"/>
          </p:cNvSpPr>
          <p:nvPr>
            <p:ph idx="1"/>
          </p:nvPr>
        </p:nvSpPr>
        <p:spPr/>
        <p:txBody>
          <a:bodyPr>
            <a:normAutofit fontScale="92500"/>
          </a:bodyPr>
          <a:lstStyle/>
          <a:p>
            <a:r>
              <a:rPr lang="en-US" dirty="0"/>
              <a:t>However, there is very strong evidence that a plant-based diet is superior.</a:t>
            </a:r>
          </a:p>
          <a:p>
            <a:r>
              <a:rPr lang="en-US" dirty="0"/>
              <a:t>The Blue Zones video shows a common theme among the 5 locations. That theme being a primarily plant-based diet with a point being made that these locations have some of the healthiest and longest living people on the planet</a:t>
            </a:r>
          </a:p>
          <a:p>
            <a:r>
              <a:rPr lang="en-US" dirty="0"/>
              <a:t>Dr. Weston Price travelled the world in the early 1900’s in an attempt to discover the healthiest diet.  His results, which are totally inconsistent with today’s Weston Price Foundations teachings, were the same as what Dan Buettner found.  He also made another interesting observation.  Plant-based cultures were more congenial, joyful, and peace loving than animal-based cultures. </a:t>
            </a:r>
          </a:p>
        </p:txBody>
      </p:sp>
    </p:spTree>
    <p:extLst>
      <p:ext uri="{BB962C8B-B14F-4D97-AF65-F5344CB8AC3E}">
        <p14:creationId xmlns:p14="http://schemas.microsoft.com/office/powerpoint/2010/main" val="1924177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C1F20-726C-3875-1426-5CA4D25D1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888C5-2467-4879-EC24-26689EEB5E7D}"/>
              </a:ext>
            </a:extLst>
          </p:cNvPr>
          <p:cNvSpPr>
            <a:spLocks noGrp="1"/>
          </p:cNvSpPr>
          <p:nvPr>
            <p:ph type="title"/>
          </p:nvPr>
        </p:nvSpPr>
        <p:spPr/>
        <p:txBody>
          <a:bodyPr/>
          <a:lstStyle/>
          <a:p>
            <a:r>
              <a:rPr lang="en-US" dirty="0"/>
              <a:t>Plan A or Plan B which shall it be? (cont’d)</a:t>
            </a:r>
          </a:p>
        </p:txBody>
      </p:sp>
      <p:sp>
        <p:nvSpPr>
          <p:cNvPr id="3" name="Content Placeholder 2">
            <a:extLst>
              <a:ext uri="{FF2B5EF4-FFF2-40B4-BE49-F238E27FC236}">
                <a16:creationId xmlns:a16="http://schemas.microsoft.com/office/drawing/2014/main" id="{2EDA0479-6DDD-03D2-98EB-B61E7F77FA2B}"/>
              </a:ext>
            </a:extLst>
          </p:cNvPr>
          <p:cNvSpPr>
            <a:spLocks noGrp="1"/>
          </p:cNvSpPr>
          <p:nvPr>
            <p:ph idx="1"/>
          </p:nvPr>
        </p:nvSpPr>
        <p:spPr/>
        <p:txBody>
          <a:bodyPr>
            <a:normAutofit lnSpcReduction="10000"/>
          </a:bodyPr>
          <a:lstStyle/>
          <a:p>
            <a:r>
              <a:rPr lang="en-US" dirty="0"/>
              <a:t>Dr. T. Colin Cambell, a highly regarded biochemist from Cornell University wrote “The China Study” book in 2005.  This book was based on research he and a colleague from Oxford University did where people from a variety of villages throughout China were studied.  The result clearly showed that a plant-based diet was the healthiest.</a:t>
            </a:r>
          </a:p>
          <a:p>
            <a:r>
              <a:rPr lang="en-US" dirty="0"/>
              <a:t>Two studies, one, the AHS-1 which started in 1974 and the other, AHS-2 which started in 2002 have tracked 130,000 participants for over 20 years. These studies carefully looked at the percent of animal consumption by the participants.  The results showed that those with 5% or less animal consumption were the healthiest and longest living.  Those with very high percent animal consumption fared the worse.</a:t>
            </a:r>
          </a:p>
        </p:txBody>
      </p:sp>
    </p:spTree>
    <p:extLst>
      <p:ext uri="{BB962C8B-B14F-4D97-AF65-F5344CB8AC3E}">
        <p14:creationId xmlns:p14="http://schemas.microsoft.com/office/powerpoint/2010/main" val="2677216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12287-6DD3-EDDC-4264-96A50AC81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ECB78-B051-1140-718D-617707577A1B}"/>
              </a:ext>
            </a:extLst>
          </p:cNvPr>
          <p:cNvSpPr>
            <a:spLocks noGrp="1"/>
          </p:cNvSpPr>
          <p:nvPr>
            <p:ph type="title"/>
          </p:nvPr>
        </p:nvSpPr>
        <p:spPr/>
        <p:txBody>
          <a:bodyPr/>
          <a:lstStyle/>
          <a:p>
            <a:r>
              <a:rPr lang="en-US" dirty="0"/>
              <a:t>Plan A or Plan B which shall it be? (cont’d)</a:t>
            </a:r>
          </a:p>
        </p:txBody>
      </p:sp>
      <p:sp>
        <p:nvSpPr>
          <p:cNvPr id="3" name="Content Placeholder 2">
            <a:extLst>
              <a:ext uri="{FF2B5EF4-FFF2-40B4-BE49-F238E27FC236}">
                <a16:creationId xmlns:a16="http://schemas.microsoft.com/office/drawing/2014/main" id="{B415BAE3-BCB0-7F25-E8CF-6538C0C9D847}"/>
              </a:ext>
            </a:extLst>
          </p:cNvPr>
          <p:cNvSpPr>
            <a:spLocks noGrp="1"/>
          </p:cNvSpPr>
          <p:nvPr>
            <p:ph idx="1"/>
          </p:nvPr>
        </p:nvSpPr>
        <p:spPr/>
        <p:txBody>
          <a:bodyPr>
            <a:normAutofit fontScale="92500" lnSpcReduction="10000"/>
          </a:bodyPr>
          <a:lstStyle/>
          <a:p>
            <a:r>
              <a:rPr lang="en-US" dirty="0"/>
              <a:t>A very recent documentary made by Dr. Michael Greger makes a very compelling case for the benefits of a plant-based diet – especially for brain health and heart health. “How Not to Die” NutritionFacts.org (https://www.youtube.com/watch?v=R2mevFTWsTM)</a:t>
            </a:r>
          </a:p>
          <a:p>
            <a:r>
              <a:rPr lang="en-US" dirty="0"/>
              <a:t>My conclusion is that Yahweh has allowed Plan B but perhaps only because at the time and location the wide variety of fruits and vegetables needed for Plan A were not available.  However, with today’s transportation systems most people can get access to a vast cross-section of plant-based products…Plan A is now possible.</a:t>
            </a:r>
          </a:p>
          <a:p>
            <a:r>
              <a:rPr lang="en-US" dirty="0"/>
              <a:t>I am feeling better than I have for 50+ years using Plan A. Wanda has turned the corner and is healing from cancer.  Both of us have weathered several significant flu outbreaks in our community without getting sick.</a:t>
            </a:r>
          </a:p>
        </p:txBody>
      </p:sp>
    </p:spTree>
    <p:extLst>
      <p:ext uri="{BB962C8B-B14F-4D97-AF65-F5344CB8AC3E}">
        <p14:creationId xmlns:p14="http://schemas.microsoft.com/office/powerpoint/2010/main" val="3930273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FE7B2-E550-95B0-8DB8-EA166CE5C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14B50-E365-6947-84A9-EF75D8943F13}"/>
              </a:ext>
            </a:extLst>
          </p:cNvPr>
          <p:cNvSpPr>
            <a:spLocks noGrp="1"/>
          </p:cNvSpPr>
          <p:nvPr>
            <p:ph type="title"/>
          </p:nvPr>
        </p:nvSpPr>
        <p:spPr/>
        <p:txBody>
          <a:bodyPr/>
          <a:lstStyle/>
          <a:p>
            <a:r>
              <a:rPr lang="en-US" dirty="0"/>
              <a:t>Plan A or Plan B which shall it be? (cont’d)</a:t>
            </a:r>
          </a:p>
        </p:txBody>
      </p:sp>
      <p:sp>
        <p:nvSpPr>
          <p:cNvPr id="3" name="Content Placeholder 2">
            <a:extLst>
              <a:ext uri="{FF2B5EF4-FFF2-40B4-BE49-F238E27FC236}">
                <a16:creationId xmlns:a16="http://schemas.microsoft.com/office/drawing/2014/main" id="{1A9399AE-B186-C779-9125-90BA05AEDBFC}"/>
              </a:ext>
            </a:extLst>
          </p:cNvPr>
          <p:cNvSpPr>
            <a:spLocks noGrp="1"/>
          </p:cNvSpPr>
          <p:nvPr>
            <p:ph idx="1"/>
          </p:nvPr>
        </p:nvSpPr>
        <p:spPr>
          <a:xfrm>
            <a:off x="838200" y="1690688"/>
            <a:ext cx="10515600" cy="4621212"/>
          </a:xfrm>
        </p:spPr>
        <p:txBody>
          <a:bodyPr>
            <a:normAutofit fontScale="92500" lnSpcReduction="10000"/>
          </a:bodyPr>
          <a:lstStyle/>
          <a:p>
            <a:r>
              <a:rPr lang="en-US" dirty="0"/>
              <a:t>I consider the remarkable results I’ve experienced over the last 14 months as further evidence of the validity of a WFPB diet.</a:t>
            </a:r>
          </a:p>
          <a:p>
            <a:pPr lvl="1"/>
            <a:r>
              <a:rPr lang="en-US" dirty="0"/>
              <a:t>Before starting the WFPB diet I was taking nearly 50 supplements per day in an attempt to resolve:</a:t>
            </a:r>
          </a:p>
          <a:p>
            <a:pPr lvl="2"/>
            <a:r>
              <a:rPr lang="en-US" sz="2400" dirty="0"/>
              <a:t>SIBO (Small Intestine Bacterial Overgrowth)</a:t>
            </a:r>
          </a:p>
          <a:p>
            <a:pPr lvl="2"/>
            <a:r>
              <a:rPr lang="en-US" sz="2400" dirty="0"/>
              <a:t>IBS (Irritable Bowel Syndrome)</a:t>
            </a:r>
          </a:p>
          <a:p>
            <a:pPr lvl="2"/>
            <a:r>
              <a:rPr lang="en-US" sz="2400" dirty="0"/>
              <a:t>Near debilitating leg cramps at night</a:t>
            </a:r>
          </a:p>
          <a:p>
            <a:pPr lvl="2"/>
            <a:r>
              <a:rPr lang="en-US" sz="2400" dirty="0"/>
              <a:t>Rising PSA and concern about possible prostate cancer</a:t>
            </a:r>
          </a:p>
          <a:p>
            <a:pPr lvl="2"/>
            <a:r>
              <a:rPr lang="en-US" sz="2400" dirty="0"/>
              <a:t>Very thin skin that would peal back and bleed for a long time after a minor injury</a:t>
            </a:r>
          </a:p>
          <a:p>
            <a:pPr lvl="2"/>
            <a:r>
              <a:rPr lang="en-US" sz="2400" dirty="0"/>
              <a:t>Poor sleep</a:t>
            </a:r>
          </a:p>
          <a:p>
            <a:pPr lvl="2"/>
            <a:r>
              <a:rPr lang="en-US" sz="2400" dirty="0"/>
              <a:t>Anxiety</a:t>
            </a:r>
          </a:p>
          <a:p>
            <a:pPr lvl="1"/>
            <a:r>
              <a:rPr lang="en-US" dirty="0"/>
              <a:t>Now I take none of those supplements and all these listed issues have resolved.  I still have the voice issue that started about 25 years ago but I’m believing it will eventually resolve.</a:t>
            </a:r>
          </a:p>
        </p:txBody>
      </p:sp>
    </p:spTree>
    <p:extLst>
      <p:ext uri="{BB962C8B-B14F-4D97-AF65-F5344CB8AC3E}">
        <p14:creationId xmlns:p14="http://schemas.microsoft.com/office/powerpoint/2010/main" val="2387636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C6CC-B240-E08A-1507-331FC8E555E4}"/>
              </a:ext>
            </a:extLst>
          </p:cNvPr>
          <p:cNvSpPr>
            <a:spLocks noGrp="1"/>
          </p:cNvSpPr>
          <p:nvPr>
            <p:ph type="title"/>
          </p:nvPr>
        </p:nvSpPr>
        <p:spPr/>
        <p:txBody>
          <a:bodyPr/>
          <a:lstStyle/>
          <a:p>
            <a:r>
              <a:rPr lang="en-US" dirty="0"/>
              <a:t>Longevity – America vs. God’s Intent</a:t>
            </a:r>
          </a:p>
        </p:txBody>
      </p:sp>
      <p:sp>
        <p:nvSpPr>
          <p:cNvPr id="3" name="Content Placeholder 2">
            <a:extLst>
              <a:ext uri="{FF2B5EF4-FFF2-40B4-BE49-F238E27FC236}">
                <a16:creationId xmlns:a16="http://schemas.microsoft.com/office/drawing/2014/main" id="{E597F3BD-CD19-136D-0B43-113EE43692A5}"/>
              </a:ext>
            </a:extLst>
          </p:cNvPr>
          <p:cNvSpPr>
            <a:spLocks noGrp="1"/>
          </p:cNvSpPr>
          <p:nvPr>
            <p:ph idx="1"/>
          </p:nvPr>
        </p:nvSpPr>
        <p:spPr>
          <a:xfrm>
            <a:off x="838200" y="1825625"/>
            <a:ext cx="10515600" cy="4667250"/>
          </a:xfrm>
        </p:spPr>
        <p:txBody>
          <a:bodyPr>
            <a:normAutofit fontScale="92500" lnSpcReduction="10000"/>
          </a:bodyPr>
          <a:lstStyle/>
          <a:p>
            <a:r>
              <a:rPr lang="en-US" dirty="0"/>
              <a:t>USA life span statistic has shown a decline in last 20 yrs and is now only 76.4 years</a:t>
            </a:r>
          </a:p>
          <a:p>
            <a:r>
              <a:rPr lang="en-US" dirty="0"/>
              <a:t>After the flood Yahweh established that man should live 120 years (Gen. 6:3)</a:t>
            </a:r>
          </a:p>
          <a:p>
            <a:r>
              <a:rPr lang="en-US" dirty="0"/>
              <a:t>Moses was still healthy when he died at age 122 (</a:t>
            </a:r>
            <a:r>
              <a:rPr lang="en-US" dirty="0" err="1"/>
              <a:t>Deut</a:t>
            </a:r>
            <a:r>
              <a:rPr lang="en-US" dirty="0"/>
              <a:t> 37:4)</a:t>
            </a:r>
          </a:p>
          <a:p>
            <a:r>
              <a:rPr lang="en-US" dirty="0"/>
              <a:t>Caleb was still as strong at age 85 as when he was 40 (Joshua 14:11)</a:t>
            </a:r>
          </a:p>
          <a:p>
            <a:r>
              <a:rPr lang="en-US" dirty="0"/>
              <a:t>Note that Ps 90:10 also makes a statement about longevity where 80 years is considered the best we can hope for.  It is important to note that this is a Psalm written by a man as opposed to the recorded word of God in Gen 6:3.  It is interesting that it is believed Ps 90 was written by Moses when in the wilderness surrounded by people who would providentially die before they entered the promised land!!  However, Moses himself lived to 122.</a:t>
            </a:r>
          </a:p>
          <a:p>
            <a:endParaRPr lang="en-US" dirty="0"/>
          </a:p>
        </p:txBody>
      </p:sp>
      <p:sp>
        <p:nvSpPr>
          <p:cNvPr id="5" name="Title 1">
            <a:extLst>
              <a:ext uri="{FF2B5EF4-FFF2-40B4-BE49-F238E27FC236}">
                <a16:creationId xmlns:a16="http://schemas.microsoft.com/office/drawing/2014/main" id="{224C3E54-BCD1-F0CD-1CA2-83BD04D397BF}"/>
              </a:ext>
            </a:extLst>
          </p:cNvPr>
          <p:cNvSpPr txBox="1">
            <a:spLocks/>
          </p:cNvSpPr>
          <p:nvPr/>
        </p:nvSpPr>
        <p:spPr>
          <a:xfrm>
            <a:off x="840472" y="38475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3003836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84C5-3584-9453-D20C-4ED6266BE804}"/>
              </a:ext>
            </a:extLst>
          </p:cNvPr>
          <p:cNvSpPr>
            <a:spLocks noGrp="1"/>
          </p:cNvSpPr>
          <p:nvPr>
            <p:ph type="title"/>
          </p:nvPr>
        </p:nvSpPr>
        <p:spPr/>
        <p:txBody>
          <a:bodyPr/>
          <a:lstStyle/>
          <a:p>
            <a:r>
              <a:rPr lang="en-US" dirty="0"/>
              <a:t>Diet Recommendation</a:t>
            </a:r>
          </a:p>
        </p:txBody>
      </p:sp>
      <p:sp>
        <p:nvSpPr>
          <p:cNvPr id="3" name="Content Placeholder 2">
            <a:extLst>
              <a:ext uri="{FF2B5EF4-FFF2-40B4-BE49-F238E27FC236}">
                <a16:creationId xmlns:a16="http://schemas.microsoft.com/office/drawing/2014/main" id="{AF033042-A983-6796-0DF9-E8983275D93B}"/>
              </a:ext>
            </a:extLst>
          </p:cNvPr>
          <p:cNvSpPr>
            <a:spLocks noGrp="1"/>
          </p:cNvSpPr>
          <p:nvPr>
            <p:ph idx="1"/>
          </p:nvPr>
        </p:nvSpPr>
        <p:spPr/>
        <p:txBody>
          <a:bodyPr/>
          <a:lstStyle/>
          <a:p>
            <a:r>
              <a:rPr lang="en-US" dirty="0"/>
              <a:t>My recommendation for health and longevity includes a Whole Food Plant Based diet</a:t>
            </a:r>
          </a:p>
          <a:p>
            <a:r>
              <a:rPr lang="en-US" dirty="0"/>
              <a:t>What is a Whole Food Plant Based (WFPB) diet?</a:t>
            </a:r>
          </a:p>
          <a:p>
            <a:r>
              <a:rPr lang="en-US" dirty="0"/>
              <a:t>It is perhaps the simplest diet of all.  Just imagine yourself in the Garden of Eden and ask yourself what would you eat.</a:t>
            </a:r>
          </a:p>
          <a:p>
            <a:r>
              <a:rPr lang="en-US" dirty="0"/>
              <a:t>You don’t need to concern yourself with counting calories, you don’t need to worry about eating too much fat, you don’t need to worry about eating too much sugar laden fruit.  (I’ll explain why later)</a:t>
            </a:r>
          </a:p>
        </p:txBody>
      </p:sp>
    </p:spTree>
    <p:extLst>
      <p:ext uri="{BB962C8B-B14F-4D97-AF65-F5344CB8AC3E}">
        <p14:creationId xmlns:p14="http://schemas.microsoft.com/office/powerpoint/2010/main" val="2430553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94AD3-3EC5-A10E-6E14-2CFB3BE9F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A8FF7-7769-79DC-FDD1-919077A5B2F7}"/>
              </a:ext>
            </a:extLst>
          </p:cNvPr>
          <p:cNvSpPr>
            <a:spLocks noGrp="1"/>
          </p:cNvSpPr>
          <p:nvPr>
            <p:ph type="title"/>
          </p:nvPr>
        </p:nvSpPr>
        <p:spPr/>
        <p:txBody>
          <a:bodyPr/>
          <a:lstStyle/>
          <a:p>
            <a:r>
              <a:rPr lang="en-US" dirty="0"/>
              <a:t>What a WFPB Diet Is and What it Is Not</a:t>
            </a:r>
          </a:p>
        </p:txBody>
      </p:sp>
      <p:sp>
        <p:nvSpPr>
          <p:cNvPr id="3" name="Content Placeholder 2">
            <a:extLst>
              <a:ext uri="{FF2B5EF4-FFF2-40B4-BE49-F238E27FC236}">
                <a16:creationId xmlns:a16="http://schemas.microsoft.com/office/drawing/2014/main" id="{F2B79DBA-24A3-4BC7-564B-B2D8BC727BC5}"/>
              </a:ext>
            </a:extLst>
          </p:cNvPr>
          <p:cNvSpPr>
            <a:spLocks noGrp="1"/>
          </p:cNvSpPr>
          <p:nvPr>
            <p:ph idx="1"/>
          </p:nvPr>
        </p:nvSpPr>
        <p:spPr>
          <a:xfrm>
            <a:off x="838200" y="1825624"/>
            <a:ext cx="10515600" cy="4575175"/>
          </a:xfrm>
        </p:spPr>
        <p:txBody>
          <a:bodyPr>
            <a:normAutofit lnSpcReduction="10000"/>
          </a:bodyPr>
          <a:lstStyle/>
          <a:p>
            <a:r>
              <a:rPr lang="en-US" dirty="0"/>
              <a:t>A WFPB diet consists of plant based whole foods.</a:t>
            </a:r>
          </a:p>
          <a:p>
            <a:pPr lvl="1"/>
            <a:r>
              <a:rPr lang="en-US" dirty="0"/>
              <a:t>Plant based:  That means it does not use any animal related items, e.g. no meat, no dairy, no eggs.  </a:t>
            </a:r>
          </a:p>
          <a:p>
            <a:pPr lvl="1"/>
            <a:r>
              <a:rPr lang="en-US" dirty="0"/>
              <a:t>Whole food: This means the entire food item, not an extracted or refined portion.  For example, refined sugar, as already mentioned produces a product that is heavily glucose without the rest of the plant fiber to go with it. Refined flour removes the bran and germ from the wheat grain. This leaves the wheat without many important vitamins and minerals.</a:t>
            </a:r>
          </a:p>
          <a:p>
            <a:pPr lvl="1"/>
            <a:r>
              <a:rPr lang="en-US" dirty="0"/>
              <a:t>When eating a WFPB diet it is desirable to choose a food item that has not be tampered with by other means also. Most plant-based foods are things that have reproductive capability. For example, a plain walnut has the capability of growing a walnut tree if planted.  However, a roasted and salted walnut does not have that capability.  So, a plain walnut is healthier than a roasted/salted walnut.</a:t>
            </a:r>
          </a:p>
        </p:txBody>
      </p:sp>
    </p:spTree>
    <p:extLst>
      <p:ext uri="{BB962C8B-B14F-4D97-AF65-F5344CB8AC3E}">
        <p14:creationId xmlns:p14="http://schemas.microsoft.com/office/powerpoint/2010/main" val="485539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86235-380B-C543-FE82-52F4C28B3F4F}"/>
              </a:ext>
            </a:extLst>
          </p:cNvPr>
          <p:cNvSpPr>
            <a:spLocks noGrp="1"/>
          </p:cNvSpPr>
          <p:nvPr>
            <p:ph type="title"/>
          </p:nvPr>
        </p:nvSpPr>
        <p:spPr/>
        <p:txBody>
          <a:bodyPr/>
          <a:lstStyle/>
          <a:p>
            <a:pPr algn="ctr"/>
            <a:r>
              <a:rPr lang="en-US" dirty="0"/>
              <a:t>WFPB food selection</a:t>
            </a:r>
          </a:p>
        </p:txBody>
      </p:sp>
      <p:pic>
        <p:nvPicPr>
          <p:cNvPr id="8" name="Picture 7">
            <a:extLst>
              <a:ext uri="{FF2B5EF4-FFF2-40B4-BE49-F238E27FC236}">
                <a16:creationId xmlns:a16="http://schemas.microsoft.com/office/drawing/2014/main" id="{9556E0A6-E2DC-138E-D487-2611A1689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33719" y="1980228"/>
            <a:ext cx="2472154" cy="1647946"/>
          </a:xfrm>
          <a:prstGeom prst="rect">
            <a:avLst/>
          </a:prstGeom>
        </p:spPr>
      </p:pic>
      <p:pic>
        <p:nvPicPr>
          <p:cNvPr id="10" name="Picture 9">
            <a:extLst>
              <a:ext uri="{FF2B5EF4-FFF2-40B4-BE49-F238E27FC236}">
                <a16:creationId xmlns:a16="http://schemas.microsoft.com/office/drawing/2014/main" id="{806BB620-146A-90AD-794F-F3308F057365}"/>
              </a:ext>
            </a:extLst>
          </p:cNvPr>
          <p:cNvPicPr>
            <a:picLocks noChangeAspect="1"/>
          </p:cNvPicPr>
          <p:nvPr/>
        </p:nvPicPr>
        <p:blipFill>
          <a:blip r:embed="rId4"/>
          <a:stretch>
            <a:fillRect/>
          </a:stretch>
        </p:blipFill>
        <p:spPr>
          <a:xfrm>
            <a:off x="9307529" y="3852119"/>
            <a:ext cx="1647945" cy="2018837"/>
          </a:xfrm>
          <a:prstGeom prst="rect">
            <a:avLst/>
          </a:prstGeom>
        </p:spPr>
      </p:pic>
      <p:pic>
        <p:nvPicPr>
          <p:cNvPr id="14" name="Picture 13">
            <a:extLst>
              <a:ext uri="{FF2B5EF4-FFF2-40B4-BE49-F238E27FC236}">
                <a16:creationId xmlns:a16="http://schemas.microsoft.com/office/drawing/2014/main" id="{67A6D2C8-9460-C308-00A7-87A19FF00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48" y="1568123"/>
            <a:ext cx="2394616" cy="3563436"/>
          </a:xfrm>
          <a:prstGeom prst="rect">
            <a:avLst/>
          </a:prstGeom>
        </p:spPr>
      </p:pic>
      <p:pic>
        <p:nvPicPr>
          <p:cNvPr id="16" name="Picture 15">
            <a:extLst>
              <a:ext uri="{FF2B5EF4-FFF2-40B4-BE49-F238E27FC236}">
                <a16:creationId xmlns:a16="http://schemas.microsoft.com/office/drawing/2014/main" id="{690B29C5-D13C-3E20-BD95-27AC7F53DB27}"/>
              </a:ext>
            </a:extLst>
          </p:cNvPr>
          <p:cNvPicPr>
            <a:picLocks noChangeAspect="1"/>
          </p:cNvPicPr>
          <p:nvPr/>
        </p:nvPicPr>
        <p:blipFill>
          <a:blip r:embed="rId6"/>
          <a:stretch>
            <a:fillRect/>
          </a:stretch>
        </p:blipFill>
        <p:spPr>
          <a:xfrm>
            <a:off x="7609824" y="3759483"/>
            <a:ext cx="1783951" cy="2204110"/>
          </a:xfrm>
          <a:prstGeom prst="rect">
            <a:avLst/>
          </a:prstGeom>
        </p:spPr>
      </p:pic>
      <p:pic>
        <p:nvPicPr>
          <p:cNvPr id="18" name="Picture 17">
            <a:extLst>
              <a:ext uri="{FF2B5EF4-FFF2-40B4-BE49-F238E27FC236}">
                <a16:creationId xmlns:a16="http://schemas.microsoft.com/office/drawing/2014/main" id="{DC9D473E-CCB5-344A-42AA-FFF53407B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3545824" y="4120534"/>
            <a:ext cx="2083808" cy="1389205"/>
          </a:xfrm>
          <a:prstGeom prst="rect">
            <a:avLst/>
          </a:prstGeom>
        </p:spPr>
      </p:pic>
      <p:pic>
        <p:nvPicPr>
          <p:cNvPr id="20" name="Picture 19">
            <a:extLst>
              <a:ext uri="{FF2B5EF4-FFF2-40B4-BE49-F238E27FC236}">
                <a16:creationId xmlns:a16="http://schemas.microsoft.com/office/drawing/2014/main" id="{A0C90FEC-4E94-A00B-B83A-620DCDD102D5}"/>
              </a:ext>
            </a:extLst>
          </p:cNvPr>
          <p:cNvPicPr>
            <a:picLocks noChangeAspect="1"/>
          </p:cNvPicPr>
          <p:nvPr/>
        </p:nvPicPr>
        <p:blipFill>
          <a:blip r:embed="rId8"/>
          <a:stretch>
            <a:fillRect/>
          </a:stretch>
        </p:blipFill>
        <p:spPr>
          <a:xfrm>
            <a:off x="9524116" y="1449954"/>
            <a:ext cx="1046374" cy="2590324"/>
          </a:xfrm>
          <a:prstGeom prst="rect">
            <a:avLst/>
          </a:prstGeom>
        </p:spPr>
      </p:pic>
      <p:pic>
        <p:nvPicPr>
          <p:cNvPr id="22" name="Picture 21">
            <a:extLst>
              <a:ext uri="{FF2B5EF4-FFF2-40B4-BE49-F238E27FC236}">
                <a16:creationId xmlns:a16="http://schemas.microsoft.com/office/drawing/2014/main" id="{72710A2F-1FF8-070A-78AA-7855A2594123}"/>
              </a:ext>
            </a:extLst>
          </p:cNvPr>
          <p:cNvPicPr>
            <a:picLocks noChangeAspect="1"/>
          </p:cNvPicPr>
          <p:nvPr/>
        </p:nvPicPr>
        <p:blipFill>
          <a:blip r:embed="rId9"/>
          <a:stretch>
            <a:fillRect/>
          </a:stretch>
        </p:blipFill>
        <p:spPr>
          <a:xfrm>
            <a:off x="7959441" y="1715667"/>
            <a:ext cx="893210" cy="2018837"/>
          </a:xfrm>
          <a:prstGeom prst="rect">
            <a:avLst/>
          </a:prstGeom>
        </p:spPr>
      </p:pic>
      <p:cxnSp>
        <p:nvCxnSpPr>
          <p:cNvPr id="26" name="Straight Connector 25">
            <a:extLst>
              <a:ext uri="{FF2B5EF4-FFF2-40B4-BE49-F238E27FC236}">
                <a16:creationId xmlns:a16="http://schemas.microsoft.com/office/drawing/2014/main" id="{F92D5ADF-151F-3993-3355-B4949240E4E5}"/>
              </a:ext>
            </a:extLst>
          </p:cNvPr>
          <p:cNvCxnSpPr/>
          <p:nvPr/>
        </p:nvCxnSpPr>
        <p:spPr>
          <a:xfrm flipH="1">
            <a:off x="7609824" y="1568123"/>
            <a:ext cx="3379305" cy="439547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A8068D-8AA7-B910-B426-41A90BBE39BD}"/>
              </a:ext>
            </a:extLst>
          </p:cNvPr>
          <p:cNvCxnSpPr>
            <a:cxnSpLocks/>
          </p:cNvCxnSpPr>
          <p:nvPr/>
        </p:nvCxnSpPr>
        <p:spPr>
          <a:xfrm flipH="1" flipV="1">
            <a:off x="7788729" y="1715667"/>
            <a:ext cx="3200400" cy="41552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450585A-BA20-B267-F3B9-F7E6D578FD12}"/>
              </a:ext>
            </a:extLst>
          </p:cNvPr>
          <p:cNvSpPr txBox="1"/>
          <p:nvPr/>
        </p:nvSpPr>
        <p:spPr>
          <a:xfrm>
            <a:off x="1549707" y="5969655"/>
            <a:ext cx="3380014" cy="523220"/>
          </a:xfrm>
          <a:prstGeom prst="rect">
            <a:avLst/>
          </a:prstGeom>
          <a:noFill/>
        </p:spPr>
        <p:txBody>
          <a:bodyPr wrap="square" rtlCol="0">
            <a:spAutoFit/>
          </a:bodyPr>
          <a:lstStyle/>
          <a:p>
            <a:pPr algn="ctr"/>
            <a:r>
              <a:rPr lang="en-US" sz="2800" dirty="0"/>
              <a:t>YES</a:t>
            </a:r>
          </a:p>
        </p:txBody>
      </p:sp>
      <p:sp>
        <p:nvSpPr>
          <p:cNvPr id="32" name="TextBox 31">
            <a:extLst>
              <a:ext uri="{FF2B5EF4-FFF2-40B4-BE49-F238E27FC236}">
                <a16:creationId xmlns:a16="http://schemas.microsoft.com/office/drawing/2014/main" id="{1E76E0DF-704C-0768-C5F3-EDF1B769E599}"/>
              </a:ext>
            </a:extLst>
          </p:cNvPr>
          <p:cNvSpPr txBox="1"/>
          <p:nvPr/>
        </p:nvSpPr>
        <p:spPr>
          <a:xfrm>
            <a:off x="7353474" y="5969655"/>
            <a:ext cx="3380014" cy="523220"/>
          </a:xfrm>
          <a:prstGeom prst="rect">
            <a:avLst/>
          </a:prstGeom>
          <a:noFill/>
        </p:spPr>
        <p:txBody>
          <a:bodyPr wrap="square" rtlCol="0">
            <a:spAutoFit/>
          </a:bodyPr>
          <a:lstStyle/>
          <a:p>
            <a:pPr algn="ctr"/>
            <a:r>
              <a:rPr lang="en-US" sz="2800" dirty="0"/>
              <a:t>NO</a:t>
            </a:r>
          </a:p>
        </p:txBody>
      </p:sp>
    </p:spTree>
    <p:extLst>
      <p:ext uri="{BB962C8B-B14F-4D97-AF65-F5344CB8AC3E}">
        <p14:creationId xmlns:p14="http://schemas.microsoft.com/office/powerpoint/2010/main" val="3338527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D7C3-BB95-F6A8-1EB8-8359F33A0BE9}"/>
              </a:ext>
            </a:extLst>
          </p:cNvPr>
          <p:cNvSpPr>
            <a:spLocks noGrp="1"/>
          </p:cNvSpPr>
          <p:nvPr>
            <p:ph type="title"/>
          </p:nvPr>
        </p:nvSpPr>
        <p:spPr/>
        <p:txBody>
          <a:bodyPr/>
          <a:lstStyle/>
          <a:p>
            <a:r>
              <a:rPr lang="en-US" dirty="0"/>
              <a:t>So, What’s the Science behind a WFPB diet?</a:t>
            </a:r>
          </a:p>
        </p:txBody>
      </p:sp>
      <p:sp>
        <p:nvSpPr>
          <p:cNvPr id="3" name="Content Placeholder 2">
            <a:extLst>
              <a:ext uri="{FF2B5EF4-FFF2-40B4-BE49-F238E27FC236}">
                <a16:creationId xmlns:a16="http://schemas.microsoft.com/office/drawing/2014/main" id="{96CDF4E9-2CC7-6E7D-4B1F-DA3AEBB32D1C}"/>
              </a:ext>
            </a:extLst>
          </p:cNvPr>
          <p:cNvSpPr>
            <a:spLocks noGrp="1"/>
          </p:cNvSpPr>
          <p:nvPr>
            <p:ph idx="1"/>
          </p:nvPr>
        </p:nvSpPr>
        <p:spPr/>
        <p:txBody>
          <a:bodyPr/>
          <a:lstStyle/>
          <a:p>
            <a:r>
              <a:rPr lang="en-US" dirty="0"/>
              <a:t>As mentioned previously our health is directly tied to the health of our microbiome</a:t>
            </a:r>
          </a:p>
          <a:p>
            <a:r>
              <a:rPr lang="en-US" dirty="0"/>
              <a:t>Our microbiome is made up of “good guy” microbes and “bad guy” microbes.</a:t>
            </a:r>
          </a:p>
          <a:p>
            <a:r>
              <a:rPr lang="en-US" dirty="0"/>
              <a:t>Most of us who have been eating the Standard American Diet (SAD) are very, very deficient in “good guy” microbes.  This is why the health of our society is declining.  Disease sets in and there is no one there to fight it.  It becomes chronic.</a:t>
            </a:r>
          </a:p>
          <a:p>
            <a:r>
              <a:rPr lang="en-US" dirty="0"/>
              <a:t>A WFPB diet which is made up of primarily raw foods provides the very best materials for growing “good guy” microbes</a:t>
            </a:r>
          </a:p>
        </p:txBody>
      </p:sp>
    </p:spTree>
    <p:extLst>
      <p:ext uri="{BB962C8B-B14F-4D97-AF65-F5344CB8AC3E}">
        <p14:creationId xmlns:p14="http://schemas.microsoft.com/office/powerpoint/2010/main" val="668194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B6BDFE9-9194-B60F-4C11-E0087497FDBA}"/>
              </a:ext>
            </a:extLst>
          </p:cNvPr>
          <p:cNvSpPr txBox="1">
            <a:spLocks/>
          </p:cNvSpPr>
          <p:nvPr/>
        </p:nvSpPr>
        <p:spPr>
          <a:xfrm>
            <a:off x="838200" y="496433"/>
            <a:ext cx="10515600" cy="6083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Our cancer coach is a microbiologist who works in a hospital medical lab where her job is to identify the pathogens (“bad guys”) that are causing a patient’s disease.</a:t>
            </a:r>
          </a:p>
          <a:p>
            <a:r>
              <a:rPr lang="en-US" sz="2400" dirty="0"/>
              <a:t>She grows these pathogens on petri dishes so she can determine what the pathogen is and then determine what antibiotic will kill it.</a:t>
            </a:r>
          </a:p>
          <a:p>
            <a:r>
              <a:rPr lang="en-US" sz="2400" dirty="0"/>
              <a:t>Her observation over many years of doing this is that to grow the pathogen (“bad guy”) you need an amino acid (like what you get from animal protein) substrate.  Otherwise, the “bad guys” won’t grow.</a:t>
            </a:r>
          </a:p>
          <a:p>
            <a:r>
              <a:rPr lang="en-US" sz="2400" dirty="0"/>
              <a:t>In order to grow the “good guys” you need to use a plant-based substrate!  They simply won’t grow on an animal-based substrate.</a:t>
            </a:r>
          </a:p>
          <a:p>
            <a:r>
              <a:rPr lang="en-US" sz="2400" dirty="0"/>
              <a:t>So, in order to restore our microbiome, we need to eat a primarily plant-based diet.</a:t>
            </a:r>
          </a:p>
          <a:p>
            <a:r>
              <a:rPr lang="en-US" sz="2400" dirty="0"/>
              <a:t>Furthermore, the diet needs to be mostly raw since cooking removes some of the important enzymes for “good guy” growth.</a:t>
            </a:r>
          </a:p>
        </p:txBody>
      </p:sp>
    </p:spTree>
    <p:extLst>
      <p:ext uri="{BB962C8B-B14F-4D97-AF65-F5344CB8AC3E}">
        <p14:creationId xmlns:p14="http://schemas.microsoft.com/office/powerpoint/2010/main" val="517861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3F0C-C1DE-699B-7909-FC7189842360}"/>
              </a:ext>
            </a:extLst>
          </p:cNvPr>
          <p:cNvSpPr>
            <a:spLocks noGrp="1"/>
          </p:cNvSpPr>
          <p:nvPr>
            <p:ph type="title"/>
          </p:nvPr>
        </p:nvSpPr>
        <p:spPr/>
        <p:txBody>
          <a:bodyPr/>
          <a:lstStyle/>
          <a:p>
            <a:r>
              <a:rPr lang="en-US" dirty="0"/>
              <a:t>The Immune System</a:t>
            </a:r>
          </a:p>
        </p:txBody>
      </p:sp>
      <p:sp>
        <p:nvSpPr>
          <p:cNvPr id="3" name="Content Placeholder 2">
            <a:extLst>
              <a:ext uri="{FF2B5EF4-FFF2-40B4-BE49-F238E27FC236}">
                <a16:creationId xmlns:a16="http://schemas.microsoft.com/office/drawing/2014/main" id="{8F1FDD94-4601-A306-0EDF-674AD900C03C}"/>
              </a:ext>
            </a:extLst>
          </p:cNvPr>
          <p:cNvSpPr>
            <a:spLocks noGrp="1"/>
          </p:cNvSpPr>
          <p:nvPr>
            <p:ph idx="1"/>
          </p:nvPr>
        </p:nvSpPr>
        <p:spPr>
          <a:xfrm>
            <a:off x="838200" y="1525179"/>
            <a:ext cx="10515600" cy="4511675"/>
          </a:xfrm>
        </p:spPr>
        <p:txBody>
          <a:bodyPr>
            <a:normAutofit fontScale="92500" lnSpcReduction="20000"/>
          </a:bodyPr>
          <a:lstStyle/>
          <a:p>
            <a:r>
              <a:rPr lang="en-US" sz="2400" dirty="0"/>
              <a:t>Your immune system is a network of organs, cells, tissues, and molecules that are designed to defend the body against the “bad guys” (bacteria, viruses, fungi, and parasites). </a:t>
            </a:r>
          </a:p>
          <a:p>
            <a:r>
              <a:rPr lang="en-US" sz="2400" dirty="0"/>
              <a:t>Your immune system relies heavily on the health of your microbiome for its health.</a:t>
            </a:r>
          </a:p>
          <a:p>
            <a:r>
              <a:rPr lang="en-US" sz="2400" dirty="0"/>
              <a:t>This is why a WFPB diet is the best way to not only restore the health of your microbiome but also restore the health of your immune system.</a:t>
            </a:r>
          </a:p>
          <a:p>
            <a:r>
              <a:rPr lang="en-US" sz="2400" dirty="0"/>
              <a:t>Your </a:t>
            </a:r>
            <a:r>
              <a:rPr lang="en-US" sz="2400" dirty="0" err="1"/>
              <a:t>vagus</a:t>
            </a:r>
            <a:r>
              <a:rPr lang="en-US" sz="2400" dirty="0"/>
              <a:t> nerve is part of your immune system. Stimulating your </a:t>
            </a:r>
            <a:r>
              <a:rPr lang="en-US" sz="2400" dirty="0" err="1"/>
              <a:t>vagus</a:t>
            </a:r>
            <a:r>
              <a:rPr lang="en-US" sz="2400" dirty="0"/>
              <a:t> nerve also helps improve immune response.</a:t>
            </a:r>
          </a:p>
          <a:p>
            <a:pPr lvl="1"/>
            <a:r>
              <a:rPr lang="en-US" dirty="0"/>
              <a:t>Messaging your </a:t>
            </a:r>
            <a:r>
              <a:rPr lang="en-US" dirty="0" err="1"/>
              <a:t>vagus</a:t>
            </a:r>
            <a:r>
              <a:rPr lang="en-US" dirty="0"/>
              <a:t> nerve by rubbing in the hollow place just behind/below your ear</a:t>
            </a:r>
          </a:p>
          <a:p>
            <a:r>
              <a:rPr lang="en-US" sz="2400" dirty="0"/>
              <a:t>Other ways to improve immune response</a:t>
            </a:r>
          </a:p>
          <a:p>
            <a:pPr lvl="1"/>
            <a:r>
              <a:rPr lang="en-US" dirty="0"/>
              <a:t>Contrast showers – 3 minutes as hot as you can take/ 30 seconds as cold as you can take, repeat 3 times</a:t>
            </a:r>
          </a:p>
          <a:p>
            <a:pPr lvl="1"/>
            <a:r>
              <a:rPr lang="en-US" dirty="0"/>
              <a:t>Inhaling or applying topically peppermint or lavender essential oil</a:t>
            </a:r>
          </a:p>
        </p:txBody>
      </p:sp>
    </p:spTree>
    <p:extLst>
      <p:ext uri="{BB962C8B-B14F-4D97-AF65-F5344CB8AC3E}">
        <p14:creationId xmlns:p14="http://schemas.microsoft.com/office/powerpoint/2010/main" val="3342352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7B2A68-C590-DACB-D47B-0C3E0527FA5D}"/>
              </a:ext>
            </a:extLst>
          </p:cNvPr>
          <p:cNvSpPr>
            <a:spLocks noGrp="1"/>
          </p:cNvSpPr>
          <p:nvPr>
            <p:ph type="body" idx="1"/>
          </p:nvPr>
        </p:nvSpPr>
        <p:spPr>
          <a:xfrm>
            <a:off x="838200" y="1404603"/>
            <a:ext cx="10515600" cy="4970706"/>
          </a:xfrm>
        </p:spPr>
        <p:txBody>
          <a:bodyPr>
            <a:normAutofit/>
          </a:bodyPr>
          <a:lstStyle/>
          <a:p>
            <a:pPr marL="342900" indent="-342900">
              <a:buFont typeface="Arial" panose="020B0604020202020204" pitchFamily="34" charset="0"/>
              <a:buChar char="•"/>
            </a:pPr>
            <a:r>
              <a:rPr lang="en-US" dirty="0">
                <a:solidFill>
                  <a:schemeClr val="tx1"/>
                </a:solidFill>
              </a:rPr>
              <a:t>In a later section I’ll discuss man-made toxins with suggestions on how to avoid and detox from them.</a:t>
            </a:r>
          </a:p>
          <a:p>
            <a:pPr marL="342900" indent="-342900">
              <a:buFont typeface="Arial" panose="020B0604020202020204" pitchFamily="34" charset="0"/>
              <a:buChar char="•"/>
            </a:pPr>
            <a:r>
              <a:rPr lang="en-US" dirty="0">
                <a:solidFill>
                  <a:schemeClr val="tx1"/>
                </a:solidFill>
              </a:rPr>
              <a:t>However, it is important to note that natural occurring toxins (flu, measles, colds, etc.) are actually our friends.  These “bad guys” help us by keeping our immune system strong!</a:t>
            </a:r>
          </a:p>
          <a:p>
            <a:pPr marL="800100" lvl="1" indent="-342900">
              <a:buFont typeface="Arial" panose="020B0604020202020204" pitchFamily="34" charset="0"/>
              <a:buChar char="•"/>
            </a:pPr>
            <a:r>
              <a:rPr lang="en-US" sz="2200" dirty="0">
                <a:solidFill>
                  <a:schemeClr val="tx1"/>
                </a:solidFill>
              </a:rPr>
              <a:t>When you get a cold or flu it is best to let it run its course rather than trying to medicate it.  By letting it run its course your immune system is strengthened!  Only if the fever exceeds 104 deg should you try intervention.</a:t>
            </a:r>
          </a:p>
          <a:p>
            <a:pPr marL="800100" lvl="1" indent="-342900">
              <a:buFont typeface="Arial" panose="020B0604020202020204" pitchFamily="34" charset="0"/>
              <a:buChar char="•"/>
            </a:pPr>
            <a:r>
              <a:rPr lang="en-US" sz="2200" dirty="0">
                <a:solidFill>
                  <a:schemeClr val="tx1"/>
                </a:solidFill>
              </a:rPr>
              <a:t>In like manner, it is important that we don’t go overboard with our concern about sterilizing our world!  Germophobia and the resulting sterile environment will cause our immune system to get very weak.</a:t>
            </a:r>
          </a:p>
          <a:p>
            <a:pPr marL="800100" lvl="1" indent="-342900">
              <a:buFont typeface="Arial" panose="020B0604020202020204" pitchFamily="34" charset="0"/>
              <a:buChar char="•"/>
            </a:pPr>
            <a:r>
              <a:rPr lang="en-US" sz="2200" dirty="0">
                <a:solidFill>
                  <a:schemeClr val="tx1"/>
                </a:solidFill>
              </a:rPr>
              <a:t>Children playing in dirt is a very healthy activity since it builds their immune system!</a:t>
            </a:r>
          </a:p>
          <a:p>
            <a:pPr marL="342900" indent="-342900">
              <a:buFont typeface="Arial" panose="020B0604020202020204" pitchFamily="34" charset="0"/>
              <a:buChar char="•"/>
            </a:pPr>
            <a:r>
              <a:rPr lang="en-US" dirty="0">
                <a:solidFill>
                  <a:schemeClr val="tx1"/>
                </a:solidFill>
              </a:rPr>
              <a:t>The next section will deal with man-made toxins.  These, unlike the natural occurring toxins, need to be removed from our environment.</a:t>
            </a:r>
          </a:p>
        </p:txBody>
      </p:sp>
      <p:sp>
        <p:nvSpPr>
          <p:cNvPr id="9" name="Title 1">
            <a:extLst>
              <a:ext uri="{FF2B5EF4-FFF2-40B4-BE49-F238E27FC236}">
                <a16:creationId xmlns:a16="http://schemas.microsoft.com/office/drawing/2014/main" id="{7C28A9EA-3365-24A7-36C7-B55A27BB518F}"/>
              </a:ext>
            </a:extLst>
          </p:cNvPr>
          <p:cNvSpPr>
            <a:spLocks noGrp="1"/>
          </p:cNvSpPr>
          <p:nvPr>
            <p:ph type="title"/>
          </p:nvPr>
        </p:nvSpPr>
        <p:spPr>
          <a:xfrm>
            <a:off x="838200" y="365125"/>
            <a:ext cx="10515600" cy="757619"/>
          </a:xfrm>
        </p:spPr>
        <p:txBody>
          <a:bodyPr>
            <a:normAutofit/>
          </a:bodyPr>
          <a:lstStyle/>
          <a:p>
            <a:r>
              <a:rPr lang="en-US" sz="3600" dirty="0"/>
              <a:t>The Immune System (cont’d)</a:t>
            </a:r>
          </a:p>
        </p:txBody>
      </p:sp>
    </p:spTree>
    <p:extLst>
      <p:ext uri="{BB962C8B-B14F-4D97-AF65-F5344CB8AC3E}">
        <p14:creationId xmlns:p14="http://schemas.microsoft.com/office/powerpoint/2010/main" val="3031961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8125-3202-E1F1-22EA-DBF407AE3680}"/>
              </a:ext>
            </a:extLst>
          </p:cNvPr>
          <p:cNvSpPr>
            <a:spLocks noGrp="1"/>
          </p:cNvSpPr>
          <p:nvPr>
            <p:ph type="title"/>
          </p:nvPr>
        </p:nvSpPr>
        <p:spPr/>
        <p:txBody>
          <a:bodyPr/>
          <a:lstStyle/>
          <a:p>
            <a:r>
              <a:rPr lang="en-US" dirty="0"/>
              <a:t>Other Dietary Comments</a:t>
            </a:r>
          </a:p>
        </p:txBody>
      </p:sp>
      <p:sp>
        <p:nvSpPr>
          <p:cNvPr id="3" name="Content Placeholder 2">
            <a:extLst>
              <a:ext uri="{FF2B5EF4-FFF2-40B4-BE49-F238E27FC236}">
                <a16:creationId xmlns:a16="http://schemas.microsoft.com/office/drawing/2014/main" id="{89CC3740-0E77-0F82-BEAF-0D3D1953C3B9}"/>
              </a:ext>
            </a:extLst>
          </p:cNvPr>
          <p:cNvSpPr>
            <a:spLocks noGrp="1"/>
          </p:cNvSpPr>
          <p:nvPr>
            <p:ph idx="1"/>
          </p:nvPr>
        </p:nvSpPr>
        <p:spPr>
          <a:xfrm>
            <a:off x="838200" y="1549400"/>
            <a:ext cx="10515600" cy="4838700"/>
          </a:xfrm>
        </p:spPr>
        <p:txBody>
          <a:bodyPr>
            <a:normAutofit fontScale="92500" lnSpcReduction="20000"/>
          </a:bodyPr>
          <a:lstStyle/>
          <a:p>
            <a:r>
              <a:rPr lang="en-US" sz="2400" dirty="0"/>
              <a:t>1) All plant-based food items you consume should be free of herbicides, pesticides, and other “bad guy” destroying compounds.  The best way to ensure this is to get organic produce.  If you can’t do that then wash non-organic produce in ozonated water or a baking soda/water solution (1 tsp baking soda/2 cups water).</a:t>
            </a:r>
          </a:p>
          <a:p>
            <a:r>
              <a:rPr lang="en-US" sz="2400" dirty="0"/>
              <a:t>2)  If you’ve chosen to include meat items in your diet then make sure the meat is from grass fed cattle which have not been treated with antibiotics or growth hormones.</a:t>
            </a:r>
          </a:p>
          <a:p>
            <a:r>
              <a:rPr lang="en-US" sz="2400" dirty="0"/>
              <a:t>3) It’s a good idea to get a CBC blood test and Omega-3 test from time-to-time to confirm your diet is keeping your levels proper.  You can get these tests on your own without going through a doctor and they are quite reasonably priced.</a:t>
            </a:r>
          </a:p>
          <a:p>
            <a:r>
              <a:rPr lang="en-US" sz="2400" dirty="0"/>
              <a:t>4) Be careful about using supplements. If you’re not keeping your levels proper then it would be good to tweak your diet rather than using supplements.</a:t>
            </a:r>
          </a:p>
          <a:p>
            <a:r>
              <a:rPr lang="en-US" sz="2400" dirty="0"/>
              <a:t>5) Probiotics are not helpful!  Probiotics are loaded with select microbial species with the intent to give the body a kick start in the area where it’s weak.  However, the select species load will overwhelm the other bacterial species and drive them out.  A recent study showed surgery patients who had taken antibiotics recovered their microbiome in 1 month without taking probiotics whereas those who used probiotics took 6 months.</a:t>
            </a:r>
          </a:p>
        </p:txBody>
      </p:sp>
    </p:spTree>
    <p:extLst>
      <p:ext uri="{BB962C8B-B14F-4D97-AF65-F5344CB8AC3E}">
        <p14:creationId xmlns:p14="http://schemas.microsoft.com/office/powerpoint/2010/main" val="2847220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D82F9-EF1E-5DE1-7615-2CB278E4B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C2DBF-EDE3-C33A-C3F6-0B03BD0C2C88}"/>
              </a:ext>
            </a:extLst>
          </p:cNvPr>
          <p:cNvSpPr>
            <a:spLocks noGrp="1"/>
          </p:cNvSpPr>
          <p:nvPr>
            <p:ph type="title"/>
          </p:nvPr>
        </p:nvSpPr>
        <p:spPr/>
        <p:txBody>
          <a:bodyPr/>
          <a:lstStyle/>
          <a:p>
            <a:r>
              <a:rPr lang="en-US" dirty="0"/>
              <a:t>Other Dietary Comments (cont’d)</a:t>
            </a:r>
          </a:p>
        </p:txBody>
      </p:sp>
      <p:sp>
        <p:nvSpPr>
          <p:cNvPr id="3" name="Content Placeholder 2">
            <a:extLst>
              <a:ext uri="{FF2B5EF4-FFF2-40B4-BE49-F238E27FC236}">
                <a16:creationId xmlns:a16="http://schemas.microsoft.com/office/drawing/2014/main" id="{E746B1D9-C2F1-CC41-3727-947B8281F432}"/>
              </a:ext>
            </a:extLst>
          </p:cNvPr>
          <p:cNvSpPr>
            <a:spLocks noGrp="1"/>
          </p:cNvSpPr>
          <p:nvPr>
            <p:ph idx="1"/>
          </p:nvPr>
        </p:nvSpPr>
        <p:spPr>
          <a:xfrm>
            <a:off x="838200" y="1549400"/>
            <a:ext cx="10515600" cy="4838700"/>
          </a:xfrm>
        </p:spPr>
        <p:txBody>
          <a:bodyPr>
            <a:normAutofit/>
          </a:bodyPr>
          <a:lstStyle/>
          <a:p>
            <a:r>
              <a:rPr lang="en-US" sz="2400" dirty="0"/>
              <a:t>6) Better than probiotics is to regularly eat an apple and a potato that has been cooked then cooled. An apple contains 100 million “good guy” bacteria and the cooled potato provides the fiber to feed the “good guys”.  Just make sure you eat the whole apple, core, seeds and </a:t>
            </a:r>
            <a:r>
              <a:rPr lang="en-US" sz="2400" dirty="0" err="1"/>
              <a:t>all..except</a:t>
            </a:r>
            <a:r>
              <a:rPr lang="en-US" sz="2400" dirty="0"/>
              <a:t> the stem of course.</a:t>
            </a:r>
          </a:p>
          <a:p>
            <a:r>
              <a:rPr lang="en-US" sz="2400" dirty="0"/>
              <a:t>7)  The only supplement recommended is Vitamin D.  Although certain animal products provide Vit D, the Standard American Diet prevents those products from really doing their job.  Most people on the SAD diet have Vit D levels well below optimum. To maintain a strong immune system, it is important to keep your Vit D levels between 70 and 90. Less supplementation is needed when you are able to get substantial sunshine during the day.</a:t>
            </a:r>
          </a:p>
        </p:txBody>
      </p:sp>
    </p:spTree>
    <p:extLst>
      <p:ext uri="{BB962C8B-B14F-4D97-AF65-F5344CB8AC3E}">
        <p14:creationId xmlns:p14="http://schemas.microsoft.com/office/powerpoint/2010/main" val="4182470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F806-ACA4-D511-2CDA-A892183E4CB7}"/>
              </a:ext>
            </a:extLst>
          </p:cNvPr>
          <p:cNvSpPr>
            <a:spLocks noGrp="1"/>
          </p:cNvSpPr>
          <p:nvPr>
            <p:ph type="title"/>
          </p:nvPr>
        </p:nvSpPr>
        <p:spPr/>
        <p:txBody>
          <a:bodyPr/>
          <a:lstStyle/>
          <a:p>
            <a:r>
              <a:rPr lang="en-US" dirty="0"/>
              <a:t>But Diet is Only One Part of the Story</a:t>
            </a:r>
          </a:p>
        </p:txBody>
      </p:sp>
      <p:sp>
        <p:nvSpPr>
          <p:cNvPr id="3" name="Content Placeholder 2">
            <a:extLst>
              <a:ext uri="{FF2B5EF4-FFF2-40B4-BE49-F238E27FC236}">
                <a16:creationId xmlns:a16="http://schemas.microsoft.com/office/drawing/2014/main" id="{1B80FC37-CDE3-A56A-C5BC-59A3DBA8F0E0}"/>
              </a:ext>
            </a:extLst>
          </p:cNvPr>
          <p:cNvSpPr>
            <a:spLocks noGrp="1"/>
          </p:cNvSpPr>
          <p:nvPr>
            <p:ph idx="1"/>
          </p:nvPr>
        </p:nvSpPr>
        <p:spPr/>
        <p:txBody>
          <a:bodyPr>
            <a:normAutofit/>
          </a:bodyPr>
          <a:lstStyle/>
          <a:p>
            <a:r>
              <a:rPr lang="en-US" dirty="0"/>
              <a:t>Regardless of the disagreement about what diet is best, there is near full agreement within the natural health community about several other pieces to the health and longevity puzzle.  These are the other components of a healthy lifestyle:</a:t>
            </a:r>
          </a:p>
          <a:p>
            <a:r>
              <a:rPr lang="en-US" dirty="0"/>
              <a:t>Oral Health, Toxins, Shalom, Sleep, Sunlight, Exercise</a:t>
            </a:r>
          </a:p>
        </p:txBody>
      </p:sp>
    </p:spTree>
    <p:extLst>
      <p:ext uri="{BB962C8B-B14F-4D97-AF65-F5344CB8AC3E}">
        <p14:creationId xmlns:p14="http://schemas.microsoft.com/office/powerpoint/2010/main" val="1144279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D8C1-41BB-B80E-6F54-91A69843B16B}"/>
              </a:ext>
            </a:extLst>
          </p:cNvPr>
          <p:cNvSpPr>
            <a:spLocks noGrp="1"/>
          </p:cNvSpPr>
          <p:nvPr>
            <p:ph type="title"/>
          </p:nvPr>
        </p:nvSpPr>
        <p:spPr>
          <a:xfrm>
            <a:off x="838200" y="333375"/>
            <a:ext cx="10515600" cy="1325563"/>
          </a:xfrm>
        </p:spPr>
        <p:txBody>
          <a:bodyPr/>
          <a:lstStyle/>
          <a:p>
            <a:r>
              <a:rPr lang="en-US" dirty="0"/>
              <a:t>Our Current Health Care System</a:t>
            </a:r>
          </a:p>
        </p:txBody>
      </p:sp>
      <p:sp>
        <p:nvSpPr>
          <p:cNvPr id="3" name="Content Placeholder 2">
            <a:extLst>
              <a:ext uri="{FF2B5EF4-FFF2-40B4-BE49-F238E27FC236}">
                <a16:creationId xmlns:a16="http://schemas.microsoft.com/office/drawing/2014/main" id="{BC3650AC-9F86-54C2-00DA-74B3CB2BF442}"/>
              </a:ext>
            </a:extLst>
          </p:cNvPr>
          <p:cNvSpPr>
            <a:spLocks noGrp="1"/>
          </p:cNvSpPr>
          <p:nvPr>
            <p:ph idx="1"/>
          </p:nvPr>
        </p:nvSpPr>
        <p:spPr>
          <a:xfrm>
            <a:off x="838200" y="1350567"/>
            <a:ext cx="10515600" cy="1992311"/>
          </a:xfrm>
        </p:spPr>
        <p:txBody>
          <a:bodyPr>
            <a:noAutofit/>
          </a:bodyPr>
          <a:lstStyle/>
          <a:p>
            <a:r>
              <a:rPr lang="en-US" sz="2400" dirty="0"/>
              <a:t>We have one of the most advanced health care systems in the world</a:t>
            </a:r>
          </a:p>
          <a:p>
            <a:r>
              <a:rPr lang="en-US" sz="2400" dirty="0"/>
              <a:t>High rise medical campuses with expensive state-of-the-art </a:t>
            </a:r>
            <a:r>
              <a:rPr lang="en-US" sz="2400" dirty="0" err="1"/>
              <a:t>eq’t</a:t>
            </a:r>
            <a:endParaRPr lang="en-US" sz="2400" dirty="0"/>
          </a:p>
          <a:p>
            <a:r>
              <a:rPr lang="en-US" sz="2400" dirty="0"/>
              <a:t>Highly trained medical specialists</a:t>
            </a:r>
          </a:p>
          <a:p>
            <a:r>
              <a:rPr lang="en-US" sz="2400" dirty="0"/>
              <a:t>A constantly moving target about diet and lifestyle.  For example, when I was young there were advertisements showing doctors recommending that if you smoked a particular cigarette brand you would be healthier!</a:t>
            </a:r>
          </a:p>
        </p:txBody>
      </p:sp>
      <p:sp>
        <p:nvSpPr>
          <p:cNvPr id="4" name="Title 1">
            <a:extLst>
              <a:ext uri="{FF2B5EF4-FFF2-40B4-BE49-F238E27FC236}">
                <a16:creationId xmlns:a16="http://schemas.microsoft.com/office/drawing/2014/main" id="{185EB89C-A4E8-4725-5BBF-5EA5A544CDA4}"/>
              </a:ext>
            </a:extLst>
          </p:cNvPr>
          <p:cNvSpPr txBox="1">
            <a:spLocks/>
          </p:cNvSpPr>
          <p:nvPr/>
        </p:nvSpPr>
        <p:spPr>
          <a:xfrm>
            <a:off x="1676400" y="53387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Our Current Health </a:t>
            </a:r>
            <a:r>
              <a:rPr lang="en-US" b="1"/>
              <a:t>Care System is Broken</a:t>
            </a:r>
            <a:endParaRPr lang="en-US" b="1" dirty="0"/>
          </a:p>
        </p:txBody>
      </p:sp>
      <p:pic>
        <p:nvPicPr>
          <p:cNvPr id="6" name="Picture 5">
            <a:extLst>
              <a:ext uri="{FF2B5EF4-FFF2-40B4-BE49-F238E27FC236}">
                <a16:creationId xmlns:a16="http://schemas.microsoft.com/office/drawing/2014/main" id="{C24DC086-5F46-7F09-C1B9-946C83C24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1325" y="3792933"/>
            <a:ext cx="3333750" cy="1866900"/>
          </a:xfrm>
          <a:prstGeom prst="rect">
            <a:avLst/>
          </a:prstGeom>
        </p:spPr>
      </p:pic>
    </p:spTree>
    <p:extLst>
      <p:ext uri="{BB962C8B-B14F-4D97-AF65-F5344CB8AC3E}">
        <p14:creationId xmlns:p14="http://schemas.microsoft.com/office/powerpoint/2010/main" val="1381320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A739-2558-C071-FE9F-E32232124C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61D44D-F856-A613-B3EB-A404031BE850}"/>
              </a:ext>
            </a:extLst>
          </p:cNvPr>
          <p:cNvSpPr>
            <a:spLocks noGrp="1"/>
          </p:cNvSpPr>
          <p:nvPr>
            <p:ph idx="1"/>
          </p:nvPr>
        </p:nvSpPr>
        <p:spPr>
          <a:xfrm>
            <a:off x="838200" y="1348392"/>
            <a:ext cx="10515600" cy="5226028"/>
          </a:xfrm>
        </p:spPr>
        <p:txBody>
          <a:bodyPr>
            <a:normAutofit fontScale="92500" lnSpcReduction="10000"/>
          </a:bodyPr>
          <a:lstStyle/>
          <a:p>
            <a:r>
              <a:rPr lang="en-US" sz="2400" dirty="0"/>
              <a:t>Our oral health is just as important as our gut health.</a:t>
            </a:r>
          </a:p>
          <a:p>
            <a:r>
              <a:rPr lang="en-US" sz="2400" dirty="0"/>
              <a:t>Our mouth is part of our microbiome and contains almost as many “good guy”/”bad guy” microbes as our gut</a:t>
            </a:r>
          </a:p>
          <a:p>
            <a:r>
              <a:rPr lang="en-US" sz="2400" dirty="0"/>
              <a:t>Some of the “bad guy” microbes are the fusobacteria which are responsible for colon cancer and the </a:t>
            </a:r>
            <a:r>
              <a:rPr lang="en-US" sz="2400" dirty="0" err="1"/>
              <a:t>p.acne</a:t>
            </a:r>
            <a:r>
              <a:rPr lang="en-US" sz="2400" dirty="0"/>
              <a:t> bacteria which are responsible for prostate cancer.</a:t>
            </a:r>
          </a:p>
          <a:p>
            <a:r>
              <a:rPr lang="en-US" sz="2400" dirty="0"/>
              <a:t>So just as it is important to make sure the “good guys” are strong and healthy in the gut, we need to take the same care with our oral health.</a:t>
            </a:r>
          </a:p>
          <a:p>
            <a:r>
              <a:rPr lang="en-US" sz="2400" dirty="0"/>
              <a:t>A WFPB diet is great for our oral health.  Wanda and I have learned what others have learned….tartar buildup on the teeth is much less, almost non-existent with a WFPB diet.</a:t>
            </a:r>
          </a:p>
          <a:p>
            <a:r>
              <a:rPr lang="en-US" sz="2400" dirty="0"/>
              <a:t>It is important to select a holistic dentist if you need a root canal or tooth extraction.  Root canals that aren’t done very carefully can allow some residual bacteria in the canal.  Since the canal is closed up it is very hard, almost impossible for the immune cells to get to it.  All the while it is spewing “bad guys” into the blood stream.</a:t>
            </a:r>
          </a:p>
          <a:p>
            <a:r>
              <a:rPr lang="en-US" sz="2400" dirty="0"/>
              <a:t>The same is true of an extraction. The place in your jaw where the tooth was removed will close over and produce what is called a “cavitation”.  This, like the root canal can be a place where “bad guys” thrive and wreck havoc on the rest of your body.</a:t>
            </a:r>
          </a:p>
        </p:txBody>
      </p:sp>
      <p:sp>
        <p:nvSpPr>
          <p:cNvPr id="10" name="Title 1">
            <a:extLst>
              <a:ext uri="{FF2B5EF4-FFF2-40B4-BE49-F238E27FC236}">
                <a16:creationId xmlns:a16="http://schemas.microsoft.com/office/drawing/2014/main" id="{F6DEBDD4-AFCE-B8D9-26B0-8708CA7745FC}"/>
              </a:ext>
            </a:extLst>
          </p:cNvPr>
          <p:cNvSpPr>
            <a:spLocks noGrp="1"/>
          </p:cNvSpPr>
          <p:nvPr>
            <p:ph type="title"/>
          </p:nvPr>
        </p:nvSpPr>
        <p:spPr>
          <a:xfrm>
            <a:off x="838200" y="365125"/>
            <a:ext cx="10515600" cy="858557"/>
          </a:xfrm>
        </p:spPr>
        <p:txBody>
          <a:bodyPr>
            <a:normAutofit/>
          </a:bodyPr>
          <a:lstStyle/>
          <a:p>
            <a:r>
              <a:rPr lang="en-US" sz="2700" dirty="0"/>
              <a:t>Lifestyle:  Diet, </a:t>
            </a:r>
            <a:r>
              <a:rPr lang="en-US" sz="2700" b="1" dirty="0"/>
              <a:t>Oral Health, </a:t>
            </a:r>
            <a:r>
              <a:rPr lang="en-US" sz="2700" dirty="0"/>
              <a:t>Toxins, Shalom, Sleep, Sunlight, Exercise</a:t>
            </a:r>
            <a:endParaRPr lang="en-US" dirty="0"/>
          </a:p>
        </p:txBody>
      </p:sp>
    </p:spTree>
    <p:extLst>
      <p:ext uri="{BB962C8B-B14F-4D97-AF65-F5344CB8AC3E}">
        <p14:creationId xmlns:p14="http://schemas.microsoft.com/office/powerpoint/2010/main" val="2282912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400C5-D124-6F7E-B670-39CBC8BB104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5A2DC-2D96-42B8-BC57-238D18A43A1B}"/>
              </a:ext>
            </a:extLst>
          </p:cNvPr>
          <p:cNvSpPr>
            <a:spLocks noGrp="1"/>
          </p:cNvSpPr>
          <p:nvPr>
            <p:ph idx="1"/>
          </p:nvPr>
        </p:nvSpPr>
        <p:spPr>
          <a:xfrm>
            <a:off x="838200" y="1223682"/>
            <a:ext cx="10515600" cy="4953281"/>
          </a:xfrm>
        </p:spPr>
        <p:txBody>
          <a:bodyPr>
            <a:normAutofit fontScale="92500" lnSpcReduction="10000"/>
          </a:bodyPr>
          <a:lstStyle/>
          <a:p>
            <a:r>
              <a:rPr lang="en-US" dirty="0"/>
              <a:t>It’s very important to use caution when selecting toothpaste since most toothpaste additives are harmful to the “good guy” bacteria.</a:t>
            </a:r>
          </a:p>
          <a:p>
            <a:r>
              <a:rPr lang="en-US" dirty="0"/>
              <a:t>I like Christopher’s Herbal Tooth and Gum Powder which is made from herbs only.</a:t>
            </a:r>
          </a:p>
          <a:p>
            <a:r>
              <a:rPr lang="en-US" dirty="0"/>
              <a:t>Chris Wark believes that it’s the brushing action alone that cleans our teeth, so he says that no toothpaste is needed.  However, he would recommend baking soda over any of the other marketed toothpastes if a person felt they needed a toothpaste.</a:t>
            </a:r>
          </a:p>
          <a:p>
            <a:r>
              <a:rPr lang="en-US" dirty="0"/>
              <a:t>I also like the practice of oil pulling.  It strengthens the “good guys” and helps kill and remove the “bad guys”.</a:t>
            </a:r>
          </a:p>
          <a:p>
            <a:r>
              <a:rPr lang="en-US" dirty="0"/>
              <a:t>For those who really want to be radical and have a concern about the microplastics in conventional toothbrushes you can get a boar’s hair tooth brush from Amazon. I like those and believe they do a good job.</a:t>
            </a:r>
          </a:p>
        </p:txBody>
      </p:sp>
      <p:sp>
        <p:nvSpPr>
          <p:cNvPr id="7" name="Title 1">
            <a:extLst>
              <a:ext uri="{FF2B5EF4-FFF2-40B4-BE49-F238E27FC236}">
                <a16:creationId xmlns:a16="http://schemas.microsoft.com/office/drawing/2014/main" id="{DE2FE2EC-A9DF-4424-CCDB-CF348323F4EE}"/>
              </a:ext>
            </a:extLst>
          </p:cNvPr>
          <p:cNvSpPr>
            <a:spLocks noGrp="1"/>
          </p:cNvSpPr>
          <p:nvPr>
            <p:ph type="title"/>
          </p:nvPr>
        </p:nvSpPr>
        <p:spPr>
          <a:xfrm>
            <a:off x="838200" y="365125"/>
            <a:ext cx="10515600" cy="858557"/>
          </a:xfrm>
        </p:spPr>
        <p:txBody>
          <a:bodyPr>
            <a:normAutofit/>
          </a:bodyPr>
          <a:lstStyle/>
          <a:p>
            <a:r>
              <a:rPr lang="en-US" sz="2700" dirty="0" err="1"/>
              <a:t>Lifestyl</a:t>
            </a:r>
            <a:r>
              <a:rPr lang="en-US" sz="2700" dirty="0"/>
              <a:t>: Diet, </a:t>
            </a:r>
            <a:r>
              <a:rPr lang="en-US" sz="2700" b="1" dirty="0"/>
              <a:t>Oral Health, </a:t>
            </a:r>
            <a:r>
              <a:rPr lang="en-US" sz="2700" dirty="0"/>
              <a:t>Toxins, Shalom, Sleep, Sunlight, Exercise</a:t>
            </a:r>
            <a:endParaRPr lang="en-US" dirty="0"/>
          </a:p>
        </p:txBody>
      </p:sp>
    </p:spTree>
    <p:extLst>
      <p:ext uri="{BB962C8B-B14F-4D97-AF65-F5344CB8AC3E}">
        <p14:creationId xmlns:p14="http://schemas.microsoft.com/office/powerpoint/2010/main" val="2087867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85486-0DBF-82A1-633A-553AACFC5FC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9DB7DC-D08B-D1EE-9B2C-57C4DCCE645B}"/>
              </a:ext>
            </a:extLst>
          </p:cNvPr>
          <p:cNvSpPr>
            <a:spLocks noGrp="1"/>
          </p:cNvSpPr>
          <p:nvPr>
            <p:ph idx="1"/>
          </p:nvPr>
        </p:nvSpPr>
        <p:spPr>
          <a:xfrm>
            <a:off x="838200" y="1524175"/>
            <a:ext cx="10515600" cy="4351338"/>
          </a:xfrm>
        </p:spPr>
        <p:txBody>
          <a:bodyPr>
            <a:normAutofit/>
          </a:bodyPr>
          <a:lstStyle/>
          <a:p>
            <a:pPr lvl="1"/>
            <a:r>
              <a:rPr lang="en-US" dirty="0"/>
              <a:t>Toxins are substances, usually man-made, that when put in contact with the body cause the immune system to respond in an attempt to rid them from the body</a:t>
            </a:r>
          </a:p>
          <a:p>
            <a:pPr lvl="1"/>
            <a:r>
              <a:rPr lang="en-US" dirty="0"/>
              <a:t>This puts an extra load on the body’s immune system such that it has limited capability to deal with the normal pathogens of life.</a:t>
            </a:r>
          </a:p>
          <a:p>
            <a:pPr lvl="1"/>
            <a:r>
              <a:rPr lang="en-US" dirty="0"/>
              <a:t>If this toxic load becomes too great for too long the body will succumb to the normal pathogens of life and fall into chronic disease</a:t>
            </a:r>
          </a:p>
        </p:txBody>
      </p:sp>
      <p:sp>
        <p:nvSpPr>
          <p:cNvPr id="6" name="Title 1">
            <a:extLst>
              <a:ext uri="{FF2B5EF4-FFF2-40B4-BE49-F238E27FC236}">
                <a16:creationId xmlns:a16="http://schemas.microsoft.com/office/drawing/2014/main" id="{3648A161-AF71-C9F0-80B8-5036C91ECC30}"/>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1536941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61C3AE-A6B6-A075-9836-7AC9BDE94059}"/>
              </a:ext>
            </a:extLst>
          </p:cNvPr>
          <p:cNvSpPr>
            <a:spLocks noGrp="1"/>
          </p:cNvSpPr>
          <p:nvPr>
            <p:ph idx="1"/>
          </p:nvPr>
        </p:nvSpPr>
        <p:spPr>
          <a:xfrm>
            <a:off x="723900" y="1426588"/>
            <a:ext cx="10515600" cy="5066287"/>
          </a:xfrm>
        </p:spPr>
        <p:txBody>
          <a:bodyPr>
            <a:normAutofit lnSpcReduction="10000"/>
          </a:bodyPr>
          <a:lstStyle/>
          <a:p>
            <a:r>
              <a:rPr lang="en-US" dirty="0"/>
              <a:t>Many food additives are toxic and detrimental to our health.  It is important to carefully read the ingredient list on any product you purchase.  Food additives either destroy the “good guys” or grow the “bad guys” or both.  Some of these are:</a:t>
            </a:r>
          </a:p>
          <a:p>
            <a:r>
              <a:rPr lang="en-US" dirty="0"/>
              <a:t>Natural Colors</a:t>
            </a:r>
          </a:p>
          <a:p>
            <a:pPr lvl="1"/>
            <a:r>
              <a:rPr lang="en-US" dirty="0"/>
              <a:t>Most of these have been shown to promote cancer</a:t>
            </a:r>
          </a:p>
          <a:p>
            <a:r>
              <a:rPr lang="en-US" dirty="0"/>
              <a:t>Natural Flavors</a:t>
            </a:r>
          </a:p>
          <a:p>
            <a:pPr lvl="1"/>
            <a:r>
              <a:rPr lang="en-US" dirty="0"/>
              <a:t>The FDA has permitted the food industry to not disclose the source of these additives.</a:t>
            </a:r>
          </a:p>
          <a:p>
            <a:pPr lvl="1"/>
            <a:r>
              <a:rPr lang="en-US" dirty="0"/>
              <a:t>Most come from questionable sources.  For example, the strawberry flavoring for ice cream and other foods usually comes from castoreum which is a substance secreted by beavers from a gland near their anus to mix with their urine for marking their territory.  Although it is natural since it comes from an animal it contains a number of toxic compounds.</a:t>
            </a:r>
          </a:p>
        </p:txBody>
      </p:sp>
      <p:sp>
        <p:nvSpPr>
          <p:cNvPr id="4" name="Title 1">
            <a:extLst>
              <a:ext uri="{FF2B5EF4-FFF2-40B4-BE49-F238E27FC236}">
                <a16:creationId xmlns:a16="http://schemas.microsoft.com/office/drawing/2014/main" id="{66D8F22A-047A-FD18-3B1B-1BE84F7583F9}"/>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4006169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7804F6-D36B-E987-F5D3-836FE18C0106}"/>
              </a:ext>
            </a:extLst>
          </p:cNvPr>
          <p:cNvSpPr>
            <a:spLocks noGrp="1"/>
          </p:cNvSpPr>
          <p:nvPr>
            <p:ph idx="1"/>
          </p:nvPr>
        </p:nvSpPr>
        <p:spPr>
          <a:xfrm>
            <a:off x="838200" y="1110048"/>
            <a:ext cx="10515600" cy="4617512"/>
          </a:xfrm>
        </p:spPr>
        <p:txBody>
          <a:bodyPr>
            <a:normAutofit fontScale="92500" lnSpcReduction="20000"/>
          </a:bodyPr>
          <a:lstStyle/>
          <a:p>
            <a:r>
              <a:rPr lang="en-US" dirty="0"/>
              <a:t>Added Sugar</a:t>
            </a:r>
          </a:p>
          <a:p>
            <a:pPr lvl="1"/>
            <a:r>
              <a:rPr lang="en-US" dirty="0"/>
              <a:t>Added sugar is refined sugar.  Unlike the sugar found in the whole food (for example sugar cane or fruit), refined sugar lacks the fiber, vitamins, and minerals found in the whole food.  As a result, it causes blood sugar problems that can lead to diabetes, metabolic syndrome, etc..</a:t>
            </a:r>
          </a:p>
          <a:p>
            <a:pPr lvl="1"/>
            <a:r>
              <a:rPr lang="en-US" dirty="0"/>
              <a:t>Purchasing food that contains “added sugar” puts you at risk</a:t>
            </a:r>
          </a:p>
          <a:p>
            <a:r>
              <a:rPr lang="en-US" dirty="0"/>
              <a:t>So does this mean that a person should go on a low carb or keto diet?</a:t>
            </a:r>
          </a:p>
          <a:p>
            <a:pPr lvl="1"/>
            <a:r>
              <a:rPr lang="en-US" dirty="0"/>
              <a:t>No, as mentioned in the following slide our bodies need glucose to be healthy</a:t>
            </a:r>
          </a:p>
          <a:p>
            <a:pPr lvl="1"/>
            <a:r>
              <a:rPr lang="en-US" dirty="0"/>
              <a:t>The Square One diet uses carrot juice which is highly concentrated healthy sugar to supercharge the immune system in order to overcome serious disease like cancer.</a:t>
            </a:r>
          </a:p>
          <a:p>
            <a:pPr lvl="1"/>
            <a:r>
              <a:rPr lang="en-US" dirty="0"/>
              <a:t>Out of the 400+ long term cancer survivors in Jodi Ledley’s database, only 1 or 2 used Keto as their strategy.  The vast majority had carrot juice as part of their healing strategy.</a:t>
            </a:r>
          </a:p>
          <a:p>
            <a:pPr lvl="1"/>
            <a:r>
              <a:rPr lang="en-US" dirty="0"/>
              <a:t>Cancer “bad guys” can outlive their host by 5 years or more!  So if you try to use a Keto strategy for your illness you’ll likely die before your “bad guys” do!</a:t>
            </a:r>
          </a:p>
          <a:p>
            <a:endParaRPr lang="en-US" dirty="0"/>
          </a:p>
          <a:p>
            <a:pPr marL="457200" lvl="1" indent="0">
              <a:buNone/>
            </a:pPr>
            <a:endParaRPr lang="en-US" dirty="0"/>
          </a:p>
          <a:p>
            <a:pPr marL="457200" lvl="1" indent="0">
              <a:buNone/>
            </a:pPr>
            <a:endParaRPr lang="en-US" dirty="0"/>
          </a:p>
        </p:txBody>
      </p:sp>
      <p:sp>
        <p:nvSpPr>
          <p:cNvPr id="4" name="Title 1">
            <a:extLst>
              <a:ext uri="{FF2B5EF4-FFF2-40B4-BE49-F238E27FC236}">
                <a16:creationId xmlns:a16="http://schemas.microsoft.com/office/drawing/2014/main" id="{6B9A1384-CD0F-4158-F666-5D6FF0592804}"/>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1348711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F9465-31BF-69BD-FED0-418EC6073BB7}"/>
              </a:ext>
            </a:extLst>
          </p:cNvPr>
          <p:cNvSpPr txBox="1"/>
          <p:nvPr/>
        </p:nvSpPr>
        <p:spPr>
          <a:xfrm>
            <a:off x="1051832" y="397401"/>
            <a:ext cx="10088336" cy="5693866"/>
          </a:xfrm>
          <a:prstGeom prst="rect">
            <a:avLst/>
          </a:prstGeom>
          <a:noFill/>
        </p:spPr>
        <p:txBody>
          <a:bodyPr wrap="square" rtlCol="0">
            <a:spAutoFit/>
          </a:bodyPr>
          <a:lstStyle/>
          <a:p>
            <a:pPr algn="ctr"/>
            <a:r>
              <a:rPr lang="en-US" sz="2800" b="1" dirty="0"/>
              <a:t>A note about sugar</a:t>
            </a:r>
          </a:p>
          <a:p>
            <a:r>
              <a:rPr lang="en-US" sz="2400" dirty="0"/>
              <a:t>Sugar has been greatly vilified in the last 50 years.  It has been accused of causing cancer, heart disease, diabetes, and other conditions.</a:t>
            </a:r>
          </a:p>
          <a:p>
            <a:endParaRPr lang="en-US" sz="2400" dirty="0"/>
          </a:p>
          <a:p>
            <a:r>
              <a:rPr lang="en-US" sz="2400" dirty="0"/>
              <a:t>It is true that refined sugar causes a number of health problems like those mentioned.  However, sugar in its whole food form (like fruits and carrots) is very important for the health of our microbiome.  The “good guys” and the immune cells all need the glucose from sugar to be healthy and strong.  Robbing the body of healthy sugar spells trouble down the road.</a:t>
            </a:r>
          </a:p>
          <a:p>
            <a:endParaRPr lang="en-US" sz="2400" dirty="0"/>
          </a:p>
          <a:p>
            <a:r>
              <a:rPr lang="en-US" sz="2400" dirty="0"/>
              <a:t>When eating a whole food plant-based diet there is no need for concern about blood sugar spikes.  Spikes are normal for everyone who eats carbs of any sort.  What is important is the “fasting glucose” number.  A person eating a WFPB diet will have their fasting glucose number well in the proper range regardless of how much fruit they eat.  </a:t>
            </a:r>
          </a:p>
        </p:txBody>
      </p:sp>
    </p:spTree>
    <p:extLst>
      <p:ext uri="{BB962C8B-B14F-4D97-AF65-F5344CB8AC3E}">
        <p14:creationId xmlns:p14="http://schemas.microsoft.com/office/powerpoint/2010/main" val="3646535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24C90-1040-FADE-F67C-55ABBE3BBA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BD8A6D-68F4-4E38-01B8-40B63D8A4C74}"/>
              </a:ext>
            </a:extLst>
          </p:cNvPr>
          <p:cNvSpPr txBox="1"/>
          <p:nvPr/>
        </p:nvSpPr>
        <p:spPr>
          <a:xfrm>
            <a:off x="1051832" y="385276"/>
            <a:ext cx="10088336" cy="6001643"/>
          </a:xfrm>
          <a:prstGeom prst="rect">
            <a:avLst/>
          </a:prstGeom>
          <a:noFill/>
        </p:spPr>
        <p:txBody>
          <a:bodyPr wrap="square" rtlCol="0">
            <a:spAutoFit/>
          </a:bodyPr>
          <a:lstStyle/>
          <a:p>
            <a:pPr algn="ctr"/>
            <a:r>
              <a:rPr lang="en-US" sz="2400" b="1" dirty="0"/>
              <a:t>A note about sugar (cont’d)</a:t>
            </a:r>
            <a:endParaRPr lang="en-US" sz="2400" dirty="0"/>
          </a:p>
          <a:p>
            <a:pPr marL="342900" indent="-342900">
              <a:buFont typeface="Arial" panose="020B0604020202020204" pitchFamily="34" charset="0"/>
              <a:buChar char="•"/>
            </a:pPr>
            <a:r>
              <a:rPr lang="en-US" sz="2400" dirty="0"/>
              <a:t>The reason for this is has to do with what causes cardiovascular problems and diabetes problems.  </a:t>
            </a:r>
          </a:p>
          <a:p>
            <a:pPr marL="342900" indent="-342900">
              <a:buFont typeface="Arial" panose="020B0604020202020204" pitchFamily="34" charset="0"/>
              <a:buChar char="•"/>
            </a:pPr>
            <a:r>
              <a:rPr lang="en-US" sz="2400" dirty="0"/>
              <a:t>It all has to do with fat build-up in the arteries and on cell-wall insulin receptors.</a:t>
            </a:r>
          </a:p>
          <a:p>
            <a:pPr marL="342900" indent="-342900">
              <a:buFont typeface="Arial" panose="020B0604020202020204" pitchFamily="34" charset="0"/>
              <a:buChar char="•"/>
            </a:pPr>
            <a:r>
              <a:rPr lang="en-US" sz="2400" dirty="0"/>
              <a:t>Fat build-up in the arteries causes cardiovascular problems</a:t>
            </a:r>
          </a:p>
          <a:p>
            <a:pPr marL="342900" indent="-342900">
              <a:buFont typeface="Arial" panose="020B0604020202020204" pitchFamily="34" charset="0"/>
              <a:buChar char="•"/>
            </a:pPr>
            <a:r>
              <a:rPr lang="en-US" sz="2400" dirty="0"/>
              <a:t>Fat build-up on the cell’s insulin receptors causes the cell not to be responsive to insulin. Since insulin is the signal for the cell to accept glucose from the blood this causes the blood sugar problems that people with diabetes or metabolic syndrome deal with.</a:t>
            </a:r>
          </a:p>
          <a:p>
            <a:pPr marL="342900" indent="-342900">
              <a:buFont typeface="Arial" panose="020B0604020202020204" pitchFamily="34" charset="0"/>
              <a:buChar char="•"/>
            </a:pPr>
            <a:r>
              <a:rPr lang="en-US" sz="2400" dirty="0"/>
              <a:t> So, what causes these fat build-ups?  It’s not the type of fat, rather it is the presence of “bad guy” bacteria that are hanging around the artery walls and the insulin receptors on the cells.  These “bad guy” bacteria capture and retain the fat molecules as they pass by in the blood stream.</a:t>
            </a:r>
          </a:p>
          <a:p>
            <a:pPr marL="342900" indent="-342900">
              <a:buFont typeface="Arial" panose="020B0604020202020204" pitchFamily="34" charset="0"/>
              <a:buChar char="•"/>
            </a:pPr>
            <a:r>
              <a:rPr lang="en-US" sz="2400" dirty="0"/>
              <a:t>So, here’s another case where a WFPB diet comes to the rescue since it is all about increasing “good guys” and decreasing “bad guys”</a:t>
            </a:r>
          </a:p>
        </p:txBody>
      </p:sp>
    </p:spTree>
    <p:extLst>
      <p:ext uri="{BB962C8B-B14F-4D97-AF65-F5344CB8AC3E}">
        <p14:creationId xmlns:p14="http://schemas.microsoft.com/office/powerpoint/2010/main" val="305968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71572-5344-107C-1F8A-40DE93EA5C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4D1084-4A1A-8A2C-085F-F3094B10923A}"/>
              </a:ext>
            </a:extLst>
          </p:cNvPr>
          <p:cNvSpPr>
            <a:spLocks noGrp="1"/>
          </p:cNvSpPr>
          <p:nvPr>
            <p:ph idx="1"/>
          </p:nvPr>
        </p:nvSpPr>
        <p:spPr>
          <a:xfrm>
            <a:off x="838200" y="1317555"/>
            <a:ext cx="10515600" cy="5473247"/>
          </a:xfrm>
        </p:spPr>
        <p:txBody>
          <a:bodyPr>
            <a:normAutofit/>
          </a:bodyPr>
          <a:lstStyle/>
          <a:p>
            <a:r>
              <a:rPr lang="en-US" dirty="0"/>
              <a:t>Artificial </a:t>
            </a:r>
            <a:r>
              <a:rPr lang="en-US" dirty="0" err="1"/>
              <a:t>Sweetners</a:t>
            </a:r>
            <a:endParaRPr lang="en-US" dirty="0"/>
          </a:p>
          <a:p>
            <a:pPr lvl="1"/>
            <a:r>
              <a:rPr lang="en-US" sz="2200" dirty="0"/>
              <a:t>1) Aspartame (used in diet sodas, also known as </a:t>
            </a:r>
            <a:r>
              <a:rPr lang="en-US" sz="2200" dirty="0" err="1"/>
              <a:t>Nutrasweet</a:t>
            </a:r>
            <a:r>
              <a:rPr lang="en-US" sz="2200" dirty="0"/>
              <a:t>, Equal, or Sugar Twin) is believed to cause liver cancer and activate glutamate causing neurological issues as well as impairing brain function. It appears that the babies of mothers using aspartame can develop Metabolic Syndrome and Obesity.</a:t>
            </a:r>
          </a:p>
          <a:p>
            <a:pPr lvl="1"/>
            <a:r>
              <a:rPr lang="en-US" sz="2200" dirty="0"/>
              <a:t>2) Sucralose (Splenda) came as a byproduct of an insecticide development and because of its toxicity was never intended for human consumption. It has been shown to upset sugar handling in the body and worsen gut inflammation in people dealing with Crohn’s disease.</a:t>
            </a:r>
          </a:p>
          <a:p>
            <a:pPr lvl="1"/>
            <a:r>
              <a:rPr lang="en-US" sz="2200" dirty="0"/>
              <a:t>3) Saccharin (</a:t>
            </a:r>
            <a:r>
              <a:rPr lang="en-US" sz="2200" dirty="0" err="1"/>
              <a:t>Seet’NLow</a:t>
            </a:r>
            <a:r>
              <a:rPr lang="en-US" sz="2200" dirty="0"/>
              <a:t>) has been found to damage the gut’s “good guys” potentially resulting in Diabetes, Obesity, and Cancer</a:t>
            </a:r>
          </a:p>
          <a:p>
            <a:pPr lvl="1"/>
            <a:r>
              <a:rPr lang="en-US" sz="2200" dirty="0"/>
              <a:t>4) Sugar Alcohols (Xylitol, Erythritol, Sorbitol, etc.) are extensively processed sugar substitutes usually derived from GMO sources.  They are known to cause certain allergies, SIBO, rashes, bloating, etc..</a:t>
            </a:r>
          </a:p>
          <a:p>
            <a:pPr marL="457200" lvl="1" indent="0">
              <a:buNone/>
            </a:pPr>
            <a:endParaRPr lang="en-US" dirty="0"/>
          </a:p>
        </p:txBody>
      </p:sp>
      <p:sp>
        <p:nvSpPr>
          <p:cNvPr id="8" name="Title 1">
            <a:extLst>
              <a:ext uri="{FF2B5EF4-FFF2-40B4-BE49-F238E27FC236}">
                <a16:creationId xmlns:a16="http://schemas.microsoft.com/office/drawing/2014/main" id="{4C4707E7-9696-E02E-D79D-6E3978F46240}"/>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1528362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8D92-A68C-FF07-07D7-8587D1E950C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FFFBD2-02FF-5AF7-BC22-65076A74FAB7}"/>
              </a:ext>
            </a:extLst>
          </p:cNvPr>
          <p:cNvSpPr>
            <a:spLocks noGrp="1"/>
          </p:cNvSpPr>
          <p:nvPr>
            <p:ph idx="1"/>
          </p:nvPr>
        </p:nvSpPr>
        <p:spPr>
          <a:xfrm>
            <a:off x="838200" y="972029"/>
            <a:ext cx="10515600" cy="5473247"/>
          </a:xfrm>
        </p:spPr>
        <p:txBody>
          <a:bodyPr/>
          <a:lstStyle/>
          <a:p>
            <a:r>
              <a:rPr lang="en-US" dirty="0"/>
              <a:t>Glutamate</a:t>
            </a:r>
          </a:p>
          <a:p>
            <a:pPr lvl="1"/>
            <a:r>
              <a:rPr lang="en-US" dirty="0"/>
              <a:t>Glutamate is a very important amino acid in the human body.  It acts as a neurotransmitter to facilitate the communication within the body and brain.</a:t>
            </a:r>
          </a:p>
          <a:p>
            <a:pPr lvl="1"/>
            <a:r>
              <a:rPr lang="en-US" dirty="0"/>
              <a:t>Glutamate levels are very carefully controlled by the body to prevent things like epilepsy, stroke, Alzheimer’s, and Parkinson’s</a:t>
            </a:r>
          </a:p>
          <a:p>
            <a:pPr lvl="1"/>
            <a:r>
              <a:rPr lang="en-US" dirty="0"/>
              <a:t>When Glutamate is added to food it upsets that perfect balance and becomes a neurotoxin.  Our cancer coach was debilitated for many years before she learned to eliminate all glutamate food additives from her diet. </a:t>
            </a:r>
          </a:p>
          <a:p>
            <a:pPr lvl="1"/>
            <a:r>
              <a:rPr lang="en-US" dirty="0"/>
              <a:t> Glutamate is found in lots of food additives, not the least of which is MSG (monosodium glutamate)</a:t>
            </a:r>
          </a:p>
          <a:p>
            <a:pPr lvl="1"/>
            <a:r>
              <a:rPr lang="en-US" dirty="0"/>
              <a:t>The next slide has a list of some of the glutamate containing food additives. After looking at this slide you’ll be inclined to choose to simply not allow any food additives in the products you purchase!</a:t>
            </a:r>
          </a:p>
        </p:txBody>
      </p:sp>
      <p:sp>
        <p:nvSpPr>
          <p:cNvPr id="4" name="Title 1">
            <a:extLst>
              <a:ext uri="{FF2B5EF4-FFF2-40B4-BE49-F238E27FC236}">
                <a16:creationId xmlns:a16="http://schemas.microsoft.com/office/drawing/2014/main" id="{51E5CF69-D970-EA3D-5B9D-F9956B2077A5}"/>
              </a:ext>
            </a:extLst>
          </p:cNvPr>
          <p:cNvSpPr>
            <a:spLocks noGrp="1"/>
          </p:cNvSpPr>
          <p:nvPr>
            <p:ph type="title"/>
          </p:nvPr>
        </p:nvSpPr>
        <p:spPr>
          <a:xfrm>
            <a:off x="838200" y="204352"/>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2711490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F0CD2-59CB-E7FD-50B4-BCAB81DC25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68700D-E453-A4AF-6BD3-6D7704F2F2AE}"/>
              </a:ext>
            </a:extLst>
          </p:cNvPr>
          <p:cNvSpPr>
            <a:spLocks noGrp="1"/>
          </p:cNvSpPr>
          <p:nvPr>
            <p:ph idx="1"/>
          </p:nvPr>
        </p:nvSpPr>
        <p:spPr>
          <a:xfrm>
            <a:off x="838200" y="972029"/>
            <a:ext cx="10515600" cy="5473247"/>
          </a:xfrm>
        </p:spPr>
        <p:txBody>
          <a:bodyPr/>
          <a:lstStyle/>
          <a:p>
            <a:r>
              <a:rPr lang="en-US" dirty="0"/>
              <a:t>Food additives that contain glutamate are:  </a:t>
            </a:r>
          </a:p>
          <a:p>
            <a:pPr lvl="1"/>
            <a:r>
              <a:rPr lang="en-US" dirty="0"/>
              <a:t>MSG, Yeast extract, Soy Protein, Calcium glutamate, Yeast Nutrients, Soy Protein concentrate, magnesium glutamate, anything “Hydrolyzed”, Monopotassium glutamate, anything “Protein Fortified”, Autolyzed plant protein, Whey Protein, Textured Protein, Whey protein isolate, Calcium caseinate, anything “Enzyme Modified”, Gelatin, Vegetable protein extract, Protease, Natural flavors, “Flavoring”, Malted barley, Malt extract, Maltodextrin, Anything “Ultra-Pasteurized”, </a:t>
            </a:r>
            <a:r>
              <a:rPr lang="en-US" dirty="0" err="1"/>
              <a:t>Oligodextrin</a:t>
            </a:r>
            <a:r>
              <a:rPr lang="en-US" dirty="0"/>
              <a:t>, Brewer’s Yeast, Carrageenan, Barley Malt, Caramel coloring, “Seasonings” (if not labelled individually), Smoke flavoring, Dough conditioners, Amino Acids (e.g. Braggs), Soy Sauce, Soy extract, Protein powders, corn starch, High-fructose corn syrup, Balsamic vinegar, Gums (guar, </a:t>
            </a:r>
            <a:r>
              <a:rPr lang="en-US" dirty="0" err="1"/>
              <a:t>xantham</a:t>
            </a:r>
            <a:r>
              <a:rPr lang="en-US" dirty="0"/>
              <a:t>, etc.), Most things that are “Low Fat” or “No Fat”, Rice syrup, Corn syrup</a:t>
            </a:r>
          </a:p>
        </p:txBody>
      </p:sp>
      <p:sp>
        <p:nvSpPr>
          <p:cNvPr id="4" name="Title 1">
            <a:extLst>
              <a:ext uri="{FF2B5EF4-FFF2-40B4-BE49-F238E27FC236}">
                <a16:creationId xmlns:a16="http://schemas.microsoft.com/office/drawing/2014/main" id="{3177150C-3A56-1DE9-D664-A48BC26CFB85}"/>
              </a:ext>
            </a:extLst>
          </p:cNvPr>
          <p:cNvSpPr>
            <a:spLocks noGrp="1"/>
          </p:cNvSpPr>
          <p:nvPr>
            <p:ph type="title"/>
          </p:nvPr>
        </p:nvSpPr>
        <p:spPr>
          <a:xfrm>
            <a:off x="838200" y="204352"/>
            <a:ext cx="10515600" cy="858557"/>
          </a:xfrm>
        </p:spPr>
        <p:txBody>
          <a:bodyPr>
            <a:normAutofit/>
          </a:bodyPr>
          <a:lstStyle/>
          <a:p>
            <a:r>
              <a:rPr lang="en-US" sz="2700" dirty="0" err="1"/>
              <a:t>Lifestle</a:t>
            </a:r>
            <a:r>
              <a:rPr lang="en-US" sz="2700" dirty="0"/>
              <a:t>: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2203146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C620-C018-D56E-0A1F-220FF647F67B}"/>
              </a:ext>
            </a:extLst>
          </p:cNvPr>
          <p:cNvSpPr>
            <a:spLocks noGrp="1"/>
          </p:cNvSpPr>
          <p:nvPr>
            <p:ph type="title"/>
          </p:nvPr>
        </p:nvSpPr>
        <p:spPr/>
        <p:txBody>
          <a:bodyPr/>
          <a:lstStyle/>
          <a:p>
            <a:r>
              <a:rPr lang="en-US" dirty="0"/>
              <a:t>My Personal Journey</a:t>
            </a:r>
          </a:p>
        </p:txBody>
      </p:sp>
      <p:sp>
        <p:nvSpPr>
          <p:cNvPr id="3" name="Content Placeholder 2">
            <a:extLst>
              <a:ext uri="{FF2B5EF4-FFF2-40B4-BE49-F238E27FC236}">
                <a16:creationId xmlns:a16="http://schemas.microsoft.com/office/drawing/2014/main" id="{BAF26D8E-E72A-B433-85C3-8AE82549C56D}"/>
              </a:ext>
            </a:extLst>
          </p:cNvPr>
          <p:cNvSpPr>
            <a:spLocks noGrp="1"/>
          </p:cNvSpPr>
          <p:nvPr>
            <p:ph idx="1"/>
          </p:nvPr>
        </p:nvSpPr>
        <p:spPr/>
        <p:txBody>
          <a:bodyPr>
            <a:normAutofit lnSpcReduction="10000"/>
          </a:bodyPr>
          <a:lstStyle/>
          <a:p>
            <a:r>
              <a:rPr lang="en-US" dirty="0"/>
              <a:t>I (Greg) have had a number of health challenges over the years</a:t>
            </a:r>
          </a:p>
          <a:p>
            <a:r>
              <a:rPr lang="en-US" dirty="0"/>
              <a:t>For the last 20 years I’ve become increasingly interested in health</a:t>
            </a:r>
          </a:p>
          <a:p>
            <a:r>
              <a:rPr lang="en-US" dirty="0"/>
              <a:t>Fifteen years ago was introduced to Dr. Bruce West</a:t>
            </a:r>
          </a:p>
          <a:p>
            <a:pPr lvl="1"/>
            <a:r>
              <a:rPr lang="en-US" dirty="0"/>
              <a:t>Dr. West was having good results using whole food supplements for healing</a:t>
            </a:r>
          </a:p>
          <a:p>
            <a:r>
              <a:rPr lang="en-US" dirty="0"/>
              <a:t>I acquired Dr. West’s book and was having good results recommending Standard Process supplements to friends &amp; family</a:t>
            </a:r>
          </a:p>
          <a:p>
            <a:r>
              <a:rPr lang="en-US" dirty="0"/>
              <a:t>Ultimately, I was able to get access to in-depth nutritional training seminars through Standard Process</a:t>
            </a:r>
          </a:p>
          <a:p>
            <a:r>
              <a:rPr lang="en-US" dirty="0"/>
              <a:t>Through this training I was able to identify root cause of my many issues. Eventually I was taking about 50 supplements per day.</a:t>
            </a:r>
          </a:p>
        </p:txBody>
      </p:sp>
    </p:spTree>
    <p:extLst>
      <p:ext uri="{BB962C8B-B14F-4D97-AF65-F5344CB8AC3E}">
        <p14:creationId xmlns:p14="http://schemas.microsoft.com/office/powerpoint/2010/main" val="1776587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A1307-7531-BE91-A3C2-1111FFA0424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A164D0-845A-C319-DDE9-E54F92CBAC42}"/>
              </a:ext>
            </a:extLst>
          </p:cNvPr>
          <p:cNvSpPr>
            <a:spLocks noGrp="1"/>
          </p:cNvSpPr>
          <p:nvPr>
            <p:ph idx="1"/>
          </p:nvPr>
        </p:nvSpPr>
        <p:spPr>
          <a:xfrm>
            <a:off x="838200" y="1056260"/>
            <a:ext cx="10515600" cy="5473247"/>
          </a:xfrm>
        </p:spPr>
        <p:txBody>
          <a:bodyPr/>
          <a:lstStyle/>
          <a:p>
            <a:r>
              <a:rPr lang="en-US" dirty="0"/>
              <a:t>Processed Vegetable and Seed Oil </a:t>
            </a:r>
          </a:p>
          <a:p>
            <a:pPr lvl="1"/>
            <a:r>
              <a:rPr lang="en-US" dirty="0"/>
              <a:t>There’s considerable debate within the natural health community about vegetable and seed oils.  Some of this debate revolves around the fact that many of these oils contain linoleic acid which is considered bad for our health.</a:t>
            </a:r>
          </a:p>
          <a:p>
            <a:pPr lvl="1"/>
            <a:r>
              <a:rPr lang="en-US" dirty="0"/>
              <a:t>Linoleic acid is inherently not bad.  It is found in many vegetables and seeds and when consumed as the whole food are actually good for our health.</a:t>
            </a:r>
          </a:p>
          <a:p>
            <a:pPr lvl="1"/>
            <a:r>
              <a:rPr lang="en-US" dirty="0"/>
              <a:t>The issue really has to do with processing the vegetable or seed oils.</a:t>
            </a:r>
          </a:p>
          <a:p>
            <a:pPr lvl="1"/>
            <a:r>
              <a:rPr lang="en-US" dirty="0"/>
              <a:t>Processing changes the properties of the oil and when heat is used the molecular structure will be changed to the point where the end product is very toxic.</a:t>
            </a:r>
          </a:p>
          <a:p>
            <a:pPr lvl="1"/>
            <a:r>
              <a:rPr lang="en-US" dirty="0"/>
              <a:t>So, the bottom line to this discussion is: Processed oils are very toxic. However, unprocessed (virgin and cold pressed) oils are very good for our bodies. We should not be afraid of any oil that is organic, virgin, and cold pressed as long as we store them properly and don’t cook with them. These oils contain the healthy fats that our bodies need.  </a:t>
            </a:r>
          </a:p>
        </p:txBody>
      </p:sp>
      <p:sp>
        <p:nvSpPr>
          <p:cNvPr id="4" name="Title 1">
            <a:extLst>
              <a:ext uri="{FF2B5EF4-FFF2-40B4-BE49-F238E27FC236}">
                <a16:creationId xmlns:a16="http://schemas.microsoft.com/office/drawing/2014/main" id="{2DE4400D-444A-615E-5983-BBE123469FFA}"/>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1049504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F54FF-28E8-CEA2-2A92-13223A00E2D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7A3BE3-F9ED-D77E-2CF0-E9FFD5C865F5}"/>
              </a:ext>
            </a:extLst>
          </p:cNvPr>
          <p:cNvSpPr>
            <a:spLocks noGrp="1"/>
          </p:cNvSpPr>
          <p:nvPr>
            <p:ph idx="1"/>
          </p:nvPr>
        </p:nvSpPr>
        <p:spPr>
          <a:xfrm>
            <a:off x="838200" y="1043530"/>
            <a:ext cx="10515600" cy="5736092"/>
          </a:xfrm>
        </p:spPr>
        <p:txBody>
          <a:bodyPr>
            <a:normAutofit/>
          </a:bodyPr>
          <a:lstStyle/>
          <a:p>
            <a:r>
              <a:rPr lang="en-US" dirty="0"/>
              <a:t>Environmental Toxins</a:t>
            </a:r>
          </a:p>
          <a:p>
            <a:pPr lvl="1"/>
            <a:r>
              <a:rPr lang="en-US" dirty="0"/>
              <a:t>Drinking Water</a:t>
            </a:r>
          </a:p>
          <a:p>
            <a:pPr lvl="2"/>
            <a:r>
              <a:rPr lang="en-US" sz="2200" dirty="0"/>
              <a:t>Whether city water supply or well water beware of toxins (chlorine, herbicides, etc.)</a:t>
            </a:r>
          </a:p>
          <a:p>
            <a:pPr lvl="2"/>
            <a:r>
              <a:rPr lang="en-US" sz="2200" dirty="0"/>
              <a:t>Best filters:  Berkey, Reverse Osmosis – both are good and equal in performance</a:t>
            </a:r>
          </a:p>
          <a:p>
            <a:pPr lvl="1"/>
            <a:r>
              <a:rPr lang="en-US" dirty="0"/>
              <a:t>Physical contact with: Insecticides, Herbicides, Motor oil, Gasoline, Mercury</a:t>
            </a:r>
          </a:p>
          <a:p>
            <a:pPr lvl="2"/>
            <a:r>
              <a:rPr lang="en-US" sz="2200" dirty="0"/>
              <a:t>Take care to use personal protective equipment</a:t>
            </a:r>
          </a:p>
          <a:p>
            <a:pPr lvl="1"/>
            <a:r>
              <a:rPr lang="en-US" dirty="0"/>
              <a:t>Toxic fume inhalation</a:t>
            </a:r>
          </a:p>
          <a:p>
            <a:pPr lvl="2"/>
            <a:r>
              <a:rPr lang="en-US" sz="2200" dirty="0"/>
              <a:t>Exhaust from automobile, lawn mower, etc. </a:t>
            </a:r>
          </a:p>
          <a:p>
            <a:pPr lvl="2"/>
            <a:r>
              <a:rPr lang="en-US" sz="2200" dirty="0"/>
              <a:t>Soldering and welding (heavy metal exposure)</a:t>
            </a:r>
          </a:p>
          <a:p>
            <a:pPr lvl="2"/>
            <a:r>
              <a:rPr lang="en-US" sz="2200" dirty="0"/>
              <a:t>Synthetic scents used in perfumes and colognes</a:t>
            </a:r>
          </a:p>
          <a:p>
            <a:pPr lvl="1"/>
            <a:r>
              <a:rPr lang="en-US" dirty="0"/>
              <a:t>EMF</a:t>
            </a:r>
          </a:p>
          <a:p>
            <a:pPr lvl="2"/>
            <a:r>
              <a:rPr lang="en-US" sz="2200" dirty="0"/>
              <a:t>Cell phone radiation – harmful to health especially when kept close to the body</a:t>
            </a:r>
          </a:p>
          <a:p>
            <a:pPr lvl="2"/>
            <a:r>
              <a:rPr lang="en-US" sz="2200" dirty="0" err="1"/>
              <a:t>WiFi</a:t>
            </a:r>
            <a:r>
              <a:rPr lang="en-US" sz="2200" dirty="0"/>
              <a:t> routers in home or office – especially harmful to health. Radiation is strong and always present.  We’ve replaced </a:t>
            </a:r>
            <a:r>
              <a:rPr lang="en-US" sz="2200" dirty="0" err="1"/>
              <a:t>WiFi</a:t>
            </a:r>
            <a:r>
              <a:rPr lang="en-US" sz="2200" dirty="0"/>
              <a:t> with wired (ethernet) at the Farm.</a:t>
            </a:r>
          </a:p>
        </p:txBody>
      </p:sp>
      <p:sp>
        <p:nvSpPr>
          <p:cNvPr id="4" name="Title 1">
            <a:extLst>
              <a:ext uri="{FF2B5EF4-FFF2-40B4-BE49-F238E27FC236}">
                <a16:creationId xmlns:a16="http://schemas.microsoft.com/office/drawing/2014/main" id="{F719344D-FA57-1633-2B7F-681E90D546C9}"/>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2869690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D1256-40F2-03BF-682B-E30FBFD60F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025BAB-35B3-6010-F176-6959F20A2519}"/>
              </a:ext>
            </a:extLst>
          </p:cNvPr>
          <p:cNvSpPr>
            <a:spLocks noGrp="1"/>
          </p:cNvSpPr>
          <p:nvPr>
            <p:ph idx="1"/>
          </p:nvPr>
        </p:nvSpPr>
        <p:spPr>
          <a:xfrm>
            <a:off x="838200" y="1223682"/>
            <a:ext cx="10515600" cy="5269193"/>
          </a:xfrm>
        </p:spPr>
        <p:txBody>
          <a:bodyPr>
            <a:normAutofit/>
          </a:bodyPr>
          <a:lstStyle/>
          <a:p>
            <a:r>
              <a:rPr lang="en-US" dirty="0"/>
              <a:t>Environmental Toxins (cont’d)</a:t>
            </a:r>
          </a:p>
          <a:p>
            <a:pPr lvl="1"/>
            <a:r>
              <a:rPr lang="en-US" dirty="0"/>
              <a:t>Hand Sanitizers &amp; Public Facility Hand Soap</a:t>
            </a:r>
          </a:p>
          <a:p>
            <a:pPr lvl="2"/>
            <a:r>
              <a:rPr lang="en-US" sz="2200" dirty="0"/>
              <a:t>Beware of hand sanitizers.  Most contain toxic chemicals and although you might get your hands clean, you’ll be killing lots of “good guys” in your skin microbiome.</a:t>
            </a:r>
          </a:p>
          <a:p>
            <a:pPr lvl="2"/>
            <a:r>
              <a:rPr lang="en-US" sz="2200" dirty="0"/>
              <a:t>Same comment about public facility hand soap.  If you need to wash your hands use a tiny amount of soap but scrub your hands by rubbing them together with water very well.  </a:t>
            </a:r>
          </a:p>
          <a:p>
            <a:pPr lvl="1"/>
            <a:r>
              <a:rPr lang="en-US" dirty="0"/>
              <a:t>Personal Care products</a:t>
            </a:r>
          </a:p>
          <a:p>
            <a:pPr lvl="2"/>
            <a:r>
              <a:rPr lang="en-US" sz="2200" dirty="0"/>
              <a:t>There are very few personal hygiene products that are healthy.  If you look at the ingredients in most such products you will see lots of questionable chemicals.</a:t>
            </a:r>
          </a:p>
          <a:p>
            <a:pPr lvl="2"/>
            <a:r>
              <a:rPr lang="en-US" sz="2200" dirty="0"/>
              <a:t>On the Chris Beat Cancer website you can find a list of the products that he endorses as being healthy.</a:t>
            </a:r>
          </a:p>
          <a:p>
            <a:pPr lvl="2"/>
            <a:r>
              <a:rPr lang="en-US" sz="2200" dirty="0"/>
              <a:t>Better still, our friends at Deep Well Botanicals sell very pure, herbal based personal care products.</a:t>
            </a:r>
          </a:p>
        </p:txBody>
      </p:sp>
      <p:sp>
        <p:nvSpPr>
          <p:cNvPr id="4" name="Title 1">
            <a:extLst>
              <a:ext uri="{FF2B5EF4-FFF2-40B4-BE49-F238E27FC236}">
                <a16:creationId xmlns:a16="http://schemas.microsoft.com/office/drawing/2014/main" id="{A2B9E1BD-8469-F1A2-B626-F4EF8B9E7E2F}"/>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2220025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818C7-3F76-2684-6411-0B365925E2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5F223E-11C9-E8EE-9A09-BCF08F2C3731}"/>
              </a:ext>
            </a:extLst>
          </p:cNvPr>
          <p:cNvSpPr>
            <a:spLocks noGrp="1"/>
          </p:cNvSpPr>
          <p:nvPr>
            <p:ph idx="1"/>
          </p:nvPr>
        </p:nvSpPr>
        <p:spPr>
          <a:xfrm>
            <a:off x="838200" y="1121908"/>
            <a:ext cx="10515600" cy="5278892"/>
          </a:xfrm>
        </p:spPr>
        <p:txBody>
          <a:bodyPr>
            <a:normAutofit/>
          </a:bodyPr>
          <a:lstStyle/>
          <a:p>
            <a:r>
              <a:rPr lang="en-US" dirty="0"/>
              <a:t>Environmental Toxins (cont’d)</a:t>
            </a:r>
          </a:p>
          <a:p>
            <a:pPr lvl="1"/>
            <a:r>
              <a:rPr lang="en-US" dirty="0"/>
              <a:t>Personal Care products (cont’d)</a:t>
            </a:r>
          </a:p>
          <a:p>
            <a:pPr lvl="2"/>
            <a:r>
              <a:rPr lang="en-US" sz="2200" dirty="0"/>
              <a:t>However for those items that Deep Well doesn’t carry I like Dr. Bronner’s “All-In-One” bar soap.  And for shampoo and conditioner I like the </a:t>
            </a:r>
            <a:r>
              <a:rPr lang="en-US" sz="2200" dirty="0" err="1"/>
              <a:t>Purador</a:t>
            </a:r>
            <a:r>
              <a:rPr lang="en-US" sz="2200" dirty="0"/>
              <a:t> products</a:t>
            </a:r>
          </a:p>
          <a:p>
            <a:pPr lvl="2"/>
            <a:r>
              <a:rPr lang="en-US" sz="2200" dirty="0"/>
              <a:t>Most sunscreens do more damage than good due to their toxic ingredients and also due to their suppression of the sunlight that produces the beneficial Vit D3. </a:t>
            </a:r>
          </a:p>
        </p:txBody>
      </p:sp>
      <p:sp>
        <p:nvSpPr>
          <p:cNvPr id="4" name="Title 1">
            <a:extLst>
              <a:ext uri="{FF2B5EF4-FFF2-40B4-BE49-F238E27FC236}">
                <a16:creationId xmlns:a16="http://schemas.microsoft.com/office/drawing/2014/main" id="{CE753A1A-3095-8894-0351-D16EF451DD68}"/>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
        <p:nvSpPr>
          <p:cNvPr id="9" name="Content Placeholder 2">
            <a:extLst>
              <a:ext uri="{FF2B5EF4-FFF2-40B4-BE49-F238E27FC236}">
                <a16:creationId xmlns:a16="http://schemas.microsoft.com/office/drawing/2014/main" id="{FF3009DE-E976-95A4-3AE7-42E13B27BE10}"/>
              </a:ext>
            </a:extLst>
          </p:cNvPr>
          <p:cNvSpPr txBox="1">
            <a:spLocks/>
          </p:cNvSpPr>
          <p:nvPr/>
        </p:nvSpPr>
        <p:spPr>
          <a:xfrm>
            <a:off x="838200" y="3429000"/>
            <a:ext cx="10515600" cy="2971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Home Maintenance products (cleaners, laundry &amp; dish detergents, etc.)</a:t>
            </a:r>
          </a:p>
          <a:p>
            <a:pPr lvl="2"/>
            <a:r>
              <a:rPr lang="en-US" sz="2200" dirty="0"/>
              <a:t>Same comment as Personal Care products.  When putting your hands in dish water everyday or putting your hands in a bucket of cleaning solution for household cleaning, you sure don’t want to be putting a bunch of harmful chemicals on your skin microbiome</a:t>
            </a:r>
          </a:p>
          <a:p>
            <a:pPr lvl="2"/>
            <a:r>
              <a:rPr lang="en-US" sz="2200" dirty="0"/>
              <a:t>Again, Chris Beat Cancer website has recommendations for healthy alternatives</a:t>
            </a:r>
          </a:p>
          <a:p>
            <a:pPr lvl="2"/>
            <a:r>
              <a:rPr lang="en-US" sz="2200" dirty="0"/>
              <a:t>I like the Truly Free brand.  They are expensive but they are always having special sales with competitive prices.</a:t>
            </a:r>
          </a:p>
        </p:txBody>
      </p:sp>
    </p:spTree>
    <p:extLst>
      <p:ext uri="{BB962C8B-B14F-4D97-AF65-F5344CB8AC3E}">
        <p14:creationId xmlns:p14="http://schemas.microsoft.com/office/powerpoint/2010/main" val="1878327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9D7D9-140C-13AE-A8A6-EC03E88C5C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24DDD2-2FED-FDED-CA5C-4F77035FCCF3}"/>
              </a:ext>
            </a:extLst>
          </p:cNvPr>
          <p:cNvSpPr>
            <a:spLocks noGrp="1"/>
          </p:cNvSpPr>
          <p:nvPr>
            <p:ph idx="1"/>
          </p:nvPr>
        </p:nvSpPr>
        <p:spPr>
          <a:xfrm>
            <a:off x="838200" y="1121908"/>
            <a:ext cx="10515600" cy="5736092"/>
          </a:xfrm>
        </p:spPr>
        <p:txBody>
          <a:bodyPr>
            <a:normAutofit/>
          </a:bodyPr>
          <a:lstStyle/>
          <a:p>
            <a:r>
              <a:rPr lang="en-US" dirty="0"/>
              <a:t>Environmental Toxins (cont’d)</a:t>
            </a:r>
          </a:p>
          <a:p>
            <a:pPr lvl="1"/>
            <a:r>
              <a:rPr lang="en-US" dirty="0"/>
              <a:t>Food packaging and storage products</a:t>
            </a:r>
          </a:p>
          <a:p>
            <a:pPr lvl="2"/>
            <a:r>
              <a:rPr lang="en-US" sz="2200" dirty="0"/>
              <a:t>The plastics that are used for packaging and storing food and water are somewhat chemically unstable meaning that the plastic material will leach into the food or water over time. This is particularly concerning when the plastic is highly toxic like BPA </a:t>
            </a:r>
          </a:p>
          <a:p>
            <a:pPr lvl="2"/>
            <a:r>
              <a:rPr lang="en-US" sz="2200" dirty="0"/>
              <a:t>However, another concern has recently surfaced.  That has to do with microplastics being ingested when eating or drinking a product that has been stored in plastic containers.  There are some current theories about how microplastics may be responsible for a number types of cancer and Alzheimer’s disease.  They are finding microplastics in people’s brains.</a:t>
            </a:r>
          </a:p>
          <a:p>
            <a:pPr lvl="2"/>
            <a:r>
              <a:rPr lang="en-US" sz="2200" dirty="0"/>
              <a:t>So, it is best to use glass, ceramic, or stainless steel where possible for storage.  For cooking, cast iron is </a:t>
            </a:r>
            <a:r>
              <a:rPr lang="en-US" sz="2200" dirty="0" err="1"/>
              <a:t>proabably</a:t>
            </a:r>
            <a:r>
              <a:rPr lang="en-US" sz="2200" dirty="0"/>
              <a:t> the best.</a:t>
            </a:r>
          </a:p>
        </p:txBody>
      </p:sp>
      <p:sp>
        <p:nvSpPr>
          <p:cNvPr id="4" name="Title 1">
            <a:extLst>
              <a:ext uri="{FF2B5EF4-FFF2-40B4-BE49-F238E27FC236}">
                <a16:creationId xmlns:a16="http://schemas.microsoft.com/office/drawing/2014/main" id="{9B8F2593-1EC3-1D72-7D6E-92B83020102B}"/>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1506941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4D657-EF91-97ED-1735-8B83EC939F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677083-D24A-6080-AC3A-CF62E462B072}"/>
              </a:ext>
            </a:extLst>
          </p:cNvPr>
          <p:cNvSpPr>
            <a:spLocks noGrp="1"/>
          </p:cNvSpPr>
          <p:nvPr>
            <p:ph idx="1"/>
          </p:nvPr>
        </p:nvSpPr>
        <p:spPr>
          <a:xfrm>
            <a:off x="838200" y="1288036"/>
            <a:ext cx="10515600" cy="5736092"/>
          </a:xfrm>
        </p:spPr>
        <p:txBody>
          <a:bodyPr>
            <a:normAutofit/>
          </a:bodyPr>
          <a:lstStyle/>
          <a:p>
            <a:r>
              <a:rPr lang="en-US" dirty="0"/>
              <a:t>Detoxing</a:t>
            </a:r>
          </a:p>
          <a:p>
            <a:pPr lvl="1"/>
            <a:r>
              <a:rPr lang="en-US" dirty="0"/>
              <a:t>In our toxic world it is important to be proactive about detoxing our body</a:t>
            </a:r>
          </a:p>
          <a:p>
            <a:pPr lvl="1"/>
            <a:r>
              <a:rPr lang="en-US" dirty="0"/>
              <a:t>Detox strategies</a:t>
            </a:r>
          </a:p>
          <a:p>
            <a:pPr lvl="2"/>
            <a:r>
              <a:rPr lang="en-US" sz="2200" dirty="0"/>
              <a:t>Sauna or 45-minute hot bath – the key is profuse sweating</a:t>
            </a:r>
          </a:p>
          <a:p>
            <a:pPr lvl="2"/>
            <a:r>
              <a:rPr lang="en-US" sz="2200" dirty="0"/>
              <a:t>Healthy pooping and peeing</a:t>
            </a:r>
          </a:p>
          <a:p>
            <a:pPr lvl="2"/>
            <a:r>
              <a:rPr lang="en-US" sz="2200" dirty="0"/>
              <a:t>Rebounder for 10 minutes – puts the lymphatic system to work</a:t>
            </a:r>
          </a:p>
          <a:p>
            <a:pPr lvl="2"/>
            <a:r>
              <a:rPr lang="en-US" sz="2200" dirty="0"/>
              <a:t>Water fast for 3 to 5 days, repeat every 3 to 5 weeks – this is very good</a:t>
            </a:r>
          </a:p>
          <a:p>
            <a:pPr lvl="2"/>
            <a:r>
              <a:rPr lang="en-US" sz="2200" dirty="0"/>
              <a:t>Eating garlic and/or cilantro will detox heavy metals</a:t>
            </a:r>
          </a:p>
          <a:p>
            <a:pPr lvl="2"/>
            <a:r>
              <a:rPr lang="en-US" sz="2200" dirty="0"/>
              <a:t>Coffee enema – this has been the go-to for a long time but now we are wondering about whether it might be killing the “good guys” as well as the “bad guys”.  Not sure…</a:t>
            </a:r>
          </a:p>
        </p:txBody>
      </p:sp>
      <p:sp>
        <p:nvSpPr>
          <p:cNvPr id="4" name="Title 1">
            <a:extLst>
              <a:ext uri="{FF2B5EF4-FFF2-40B4-BE49-F238E27FC236}">
                <a16:creationId xmlns:a16="http://schemas.microsoft.com/office/drawing/2014/main" id="{AD98A41E-BFC0-6E90-87EB-C4719A5D01CA}"/>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443939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0B55B-8301-E6DB-BDCA-456A06EE8E5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814901-9C67-D977-4012-D61F3BE537F2}"/>
              </a:ext>
            </a:extLst>
          </p:cNvPr>
          <p:cNvSpPr>
            <a:spLocks noGrp="1"/>
          </p:cNvSpPr>
          <p:nvPr>
            <p:ph idx="1"/>
          </p:nvPr>
        </p:nvSpPr>
        <p:spPr>
          <a:xfrm>
            <a:off x="838200" y="1288036"/>
            <a:ext cx="10515600" cy="4312664"/>
          </a:xfrm>
        </p:spPr>
        <p:txBody>
          <a:bodyPr>
            <a:normAutofit/>
          </a:bodyPr>
          <a:lstStyle/>
          <a:p>
            <a:r>
              <a:rPr lang="en-US" dirty="0"/>
              <a:t>Difference between man-made toxins and natural occurring toxins</a:t>
            </a:r>
          </a:p>
          <a:p>
            <a:pPr lvl="1"/>
            <a:r>
              <a:rPr lang="en-US" dirty="0"/>
              <a:t>Our body is designed to handle natural occurring toxins like the flu virus or measles or a cold or even MRSA.  However, it is not designed to handle man-made toxins like those mentioned previously.</a:t>
            </a:r>
          </a:p>
          <a:p>
            <a:pPr lvl="1"/>
            <a:r>
              <a:rPr lang="en-US" dirty="0"/>
              <a:t>It is important to note that we do ourselves a big disservice if we become germophobic and attempt to make our personal space so sterile that no natural occurring toxins are permitted. As mentioned before, it takes the natural occurring toxins to keep our immune system challenged and strong.</a:t>
            </a:r>
          </a:p>
        </p:txBody>
      </p:sp>
      <p:sp>
        <p:nvSpPr>
          <p:cNvPr id="4" name="Title 1">
            <a:extLst>
              <a:ext uri="{FF2B5EF4-FFF2-40B4-BE49-F238E27FC236}">
                <a16:creationId xmlns:a16="http://schemas.microsoft.com/office/drawing/2014/main" id="{8002A181-DCBB-5F9F-384B-34065163A0EB}"/>
              </a:ext>
            </a:extLst>
          </p:cNvPr>
          <p:cNvSpPr>
            <a:spLocks noGrp="1"/>
          </p:cNvSpPr>
          <p:nvPr>
            <p:ph type="title"/>
          </p:nvPr>
        </p:nvSpPr>
        <p:spPr>
          <a:xfrm>
            <a:off x="838200" y="365125"/>
            <a:ext cx="10515600" cy="858557"/>
          </a:xfrm>
        </p:spPr>
        <p:txBody>
          <a:bodyPr>
            <a:normAutofit/>
          </a:bodyPr>
          <a:lstStyle/>
          <a:p>
            <a:r>
              <a:rPr lang="en-US" sz="2700" dirty="0"/>
              <a:t>Lifestyle: Diet, Oral Health, </a:t>
            </a:r>
            <a:r>
              <a:rPr lang="en-US" sz="2700" b="1" dirty="0"/>
              <a:t>Toxins, </a:t>
            </a:r>
            <a:r>
              <a:rPr lang="en-US" sz="2700" dirty="0"/>
              <a:t>Shalom, Sleep, Sunlight, Exercise</a:t>
            </a:r>
            <a:endParaRPr lang="en-US" dirty="0"/>
          </a:p>
        </p:txBody>
      </p:sp>
    </p:spTree>
    <p:extLst>
      <p:ext uri="{BB962C8B-B14F-4D97-AF65-F5344CB8AC3E}">
        <p14:creationId xmlns:p14="http://schemas.microsoft.com/office/powerpoint/2010/main" val="1304789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6A8FD-D088-F05D-CE1C-419DAA7130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7AB53D-27B0-E470-90AE-52E270868B46}"/>
              </a:ext>
            </a:extLst>
          </p:cNvPr>
          <p:cNvSpPr>
            <a:spLocks noGrp="1"/>
          </p:cNvSpPr>
          <p:nvPr>
            <p:ph idx="1"/>
          </p:nvPr>
        </p:nvSpPr>
        <p:spPr>
          <a:xfrm>
            <a:off x="838200" y="1444625"/>
            <a:ext cx="10515600" cy="4351338"/>
          </a:xfrm>
        </p:spPr>
        <p:txBody>
          <a:bodyPr>
            <a:normAutofit lnSpcReduction="10000"/>
          </a:bodyPr>
          <a:lstStyle/>
          <a:p>
            <a:r>
              <a:rPr lang="en-US" dirty="0"/>
              <a:t>Shalom peace is perhaps even more important than diet for good health and longevity</a:t>
            </a:r>
          </a:p>
          <a:p>
            <a:r>
              <a:rPr lang="en-US" dirty="0"/>
              <a:t>Shalom peace comes from a right relationship with Yahweh, yourself and others</a:t>
            </a:r>
          </a:p>
          <a:p>
            <a:r>
              <a:rPr lang="en-US" dirty="0"/>
              <a:t>Forgiveness tops the list of things that help produce shalom peace in our hearts.  </a:t>
            </a:r>
          </a:p>
          <a:p>
            <a:pPr lvl="1"/>
            <a:r>
              <a:rPr lang="en-US" dirty="0"/>
              <a:t>Bitterness toward others, toward Yahweh, and/or toward ourselves is a poison.  Chris Wark wants to be remembered, not so much for his Square One diet plan, but for his teaching on forgiveness. He encourages his listeners to regularly go to God, ask Him to reveal all people who they are holding unforgiveness toward and then sincerely forgive that person.</a:t>
            </a:r>
          </a:p>
        </p:txBody>
      </p:sp>
      <p:sp>
        <p:nvSpPr>
          <p:cNvPr id="8" name="Title 1">
            <a:extLst>
              <a:ext uri="{FF2B5EF4-FFF2-40B4-BE49-F238E27FC236}">
                <a16:creationId xmlns:a16="http://schemas.microsoft.com/office/drawing/2014/main" id="{15D8C2ED-286D-8EF1-DFAC-8CC2FE495A90}"/>
              </a:ext>
            </a:extLst>
          </p:cNvPr>
          <p:cNvSpPr>
            <a:spLocks noGrp="1"/>
          </p:cNvSpPr>
          <p:nvPr>
            <p:ph type="title"/>
          </p:nvPr>
        </p:nvSpPr>
        <p:spPr>
          <a:xfrm>
            <a:off x="838200" y="365125"/>
            <a:ext cx="10515600" cy="858557"/>
          </a:xfrm>
        </p:spPr>
        <p:txBody>
          <a:bodyPr>
            <a:normAutofit/>
          </a:bodyPr>
          <a:lstStyle/>
          <a:p>
            <a:r>
              <a:rPr lang="en-US" sz="2700" dirty="0"/>
              <a:t>Lifestyle: Diet, Oral Health, Toxins, </a:t>
            </a:r>
            <a:r>
              <a:rPr lang="en-US" sz="2700" b="1" dirty="0"/>
              <a:t>Shalom,</a:t>
            </a:r>
            <a:r>
              <a:rPr lang="en-US" sz="2700" dirty="0"/>
              <a:t> Sleep, Sunlight, Exercise</a:t>
            </a:r>
            <a:endParaRPr lang="en-US" dirty="0"/>
          </a:p>
        </p:txBody>
      </p:sp>
    </p:spTree>
    <p:extLst>
      <p:ext uri="{BB962C8B-B14F-4D97-AF65-F5344CB8AC3E}">
        <p14:creationId xmlns:p14="http://schemas.microsoft.com/office/powerpoint/2010/main" val="1396253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DD5BD-E58A-BE29-627D-F14700B4DA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9887D-E344-E5E2-C482-7F1196DA5108}"/>
              </a:ext>
            </a:extLst>
          </p:cNvPr>
          <p:cNvSpPr>
            <a:spLocks noGrp="1"/>
          </p:cNvSpPr>
          <p:nvPr>
            <p:ph idx="1"/>
          </p:nvPr>
        </p:nvSpPr>
        <p:spPr>
          <a:xfrm>
            <a:off x="838200" y="1253330"/>
            <a:ext cx="10515600" cy="5414170"/>
          </a:xfrm>
        </p:spPr>
        <p:txBody>
          <a:bodyPr>
            <a:normAutofit lnSpcReduction="10000"/>
          </a:bodyPr>
          <a:lstStyle/>
          <a:p>
            <a:r>
              <a:rPr lang="en-US" sz="2400" dirty="0"/>
              <a:t>Community </a:t>
            </a:r>
          </a:p>
          <a:p>
            <a:pPr lvl="1"/>
            <a:r>
              <a:rPr lang="en-US" sz="2200" dirty="0"/>
              <a:t>Yahweh has ordained for us to live in community.  The sense of belonging in a multi-generational community where we can give and receive brings fulfillment and a sense of shalom peace</a:t>
            </a:r>
            <a:r>
              <a:rPr lang="en-US" sz="2000" dirty="0"/>
              <a:t>.</a:t>
            </a:r>
          </a:p>
          <a:p>
            <a:r>
              <a:rPr lang="en-US" sz="2400" dirty="0"/>
              <a:t>Joy </a:t>
            </a:r>
          </a:p>
          <a:p>
            <a:pPr lvl="1"/>
            <a:r>
              <a:rPr lang="en-US" sz="2200" dirty="0"/>
              <a:t>A subset of the result of belonging in community, joy is the inner strength we need to deal with the issues of life from a place of peace.</a:t>
            </a:r>
          </a:p>
          <a:p>
            <a:r>
              <a:rPr lang="en-US" sz="2400" dirty="0"/>
              <a:t>Sense of Purpose</a:t>
            </a:r>
          </a:p>
          <a:p>
            <a:pPr lvl="1"/>
            <a:r>
              <a:rPr lang="en-US" sz="2200" dirty="0"/>
              <a:t>Yahweh created us for a purpose. He gave us a destiny. When we know our purpose and are walking in it, we experience peace.</a:t>
            </a:r>
          </a:p>
          <a:p>
            <a:r>
              <a:rPr lang="en-US" sz="2400" dirty="0"/>
              <a:t>Cast your cares on Him</a:t>
            </a:r>
          </a:p>
          <a:p>
            <a:pPr lvl="1"/>
            <a:r>
              <a:rPr lang="en-US" sz="2200" dirty="0"/>
              <a:t>Anxiety is deadly.  It keeps us in a fight-or-flight posture.  While in fight-or-flight mode our body shuts down certain functions while energizing other functions. Functions critical to our long-term health, such as the immune system, the digestive system, and the excretory (bowel and kidney) system are slowed. If we stay anxious for any length of time our health is compromised.</a:t>
            </a:r>
          </a:p>
        </p:txBody>
      </p:sp>
      <p:sp>
        <p:nvSpPr>
          <p:cNvPr id="2" name="Title 1">
            <a:extLst>
              <a:ext uri="{FF2B5EF4-FFF2-40B4-BE49-F238E27FC236}">
                <a16:creationId xmlns:a16="http://schemas.microsoft.com/office/drawing/2014/main" id="{A86AC84A-D529-C6AD-E5AA-17C3B3EA3746}"/>
              </a:ext>
            </a:extLst>
          </p:cNvPr>
          <p:cNvSpPr>
            <a:spLocks noGrp="1"/>
          </p:cNvSpPr>
          <p:nvPr>
            <p:ph type="title"/>
          </p:nvPr>
        </p:nvSpPr>
        <p:spPr>
          <a:xfrm>
            <a:off x="838200" y="365125"/>
            <a:ext cx="10515600" cy="858557"/>
          </a:xfrm>
        </p:spPr>
        <p:txBody>
          <a:bodyPr>
            <a:normAutofit/>
          </a:bodyPr>
          <a:lstStyle/>
          <a:p>
            <a:r>
              <a:rPr lang="en-US" sz="2700" dirty="0"/>
              <a:t>Lifestyle: Diet, Oral Health, Toxins, </a:t>
            </a:r>
            <a:r>
              <a:rPr lang="en-US" sz="2700" b="1" dirty="0"/>
              <a:t>Shalom,</a:t>
            </a:r>
            <a:r>
              <a:rPr lang="en-US" sz="2700" dirty="0"/>
              <a:t> Sleep, Sunlight, Exercise</a:t>
            </a:r>
            <a:endParaRPr lang="en-US" dirty="0"/>
          </a:p>
        </p:txBody>
      </p:sp>
    </p:spTree>
    <p:extLst>
      <p:ext uri="{BB962C8B-B14F-4D97-AF65-F5344CB8AC3E}">
        <p14:creationId xmlns:p14="http://schemas.microsoft.com/office/powerpoint/2010/main" val="286929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55FF8-970B-3083-CC73-1DADF5BADA3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07D6F2-35CC-AC39-52A7-DD9FA0AAE957}"/>
              </a:ext>
            </a:extLst>
          </p:cNvPr>
          <p:cNvSpPr>
            <a:spLocks noGrp="1"/>
          </p:cNvSpPr>
          <p:nvPr>
            <p:ph idx="1"/>
          </p:nvPr>
        </p:nvSpPr>
        <p:spPr>
          <a:xfrm>
            <a:off x="838200" y="1253330"/>
            <a:ext cx="10515600" cy="5414170"/>
          </a:xfrm>
        </p:spPr>
        <p:txBody>
          <a:bodyPr>
            <a:normAutofit/>
          </a:bodyPr>
          <a:lstStyle/>
          <a:p>
            <a:r>
              <a:rPr lang="en-US" sz="2400" dirty="0"/>
              <a:t>Cast your cares on Him (cont’d)</a:t>
            </a:r>
          </a:p>
        </p:txBody>
      </p:sp>
      <p:sp>
        <p:nvSpPr>
          <p:cNvPr id="2" name="Title 1">
            <a:extLst>
              <a:ext uri="{FF2B5EF4-FFF2-40B4-BE49-F238E27FC236}">
                <a16:creationId xmlns:a16="http://schemas.microsoft.com/office/drawing/2014/main" id="{1CF741FE-9C4D-F588-228D-A929267F075E}"/>
              </a:ext>
            </a:extLst>
          </p:cNvPr>
          <p:cNvSpPr>
            <a:spLocks noGrp="1"/>
          </p:cNvSpPr>
          <p:nvPr>
            <p:ph type="title"/>
          </p:nvPr>
        </p:nvSpPr>
        <p:spPr>
          <a:xfrm>
            <a:off x="838200" y="365125"/>
            <a:ext cx="10515600" cy="858557"/>
          </a:xfrm>
        </p:spPr>
        <p:txBody>
          <a:bodyPr>
            <a:normAutofit/>
          </a:bodyPr>
          <a:lstStyle/>
          <a:p>
            <a:r>
              <a:rPr lang="en-US" sz="2700" dirty="0"/>
              <a:t>Lifestyle: Diet, Oral Health, Toxins, </a:t>
            </a:r>
            <a:r>
              <a:rPr lang="en-US" sz="2700" b="1" dirty="0"/>
              <a:t>Shalom,</a:t>
            </a:r>
            <a:r>
              <a:rPr lang="en-US" sz="2700" dirty="0"/>
              <a:t> Sleep, Sunlight, Exercise</a:t>
            </a:r>
            <a:endParaRPr lang="en-US" dirty="0"/>
          </a:p>
        </p:txBody>
      </p:sp>
      <p:sp>
        <p:nvSpPr>
          <p:cNvPr id="4" name="Content Placeholder 2">
            <a:extLst>
              <a:ext uri="{FF2B5EF4-FFF2-40B4-BE49-F238E27FC236}">
                <a16:creationId xmlns:a16="http://schemas.microsoft.com/office/drawing/2014/main" id="{4D6D0D6A-2CD4-4053-711D-CFC2B194AC63}"/>
              </a:ext>
            </a:extLst>
          </p:cNvPr>
          <p:cNvSpPr txBox="1">
            <a:spLocks/>
          </p:cNvSpPr>
          <p:nvPr/>
        </p:nvSpPr>
        <p:spPr>
          <a:xfrm>
            <a:off x="838200" y="178474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200" dirty="0"/>
              <a:t>Yeshua said we are to cast our cares on Him.  There are so many verses on this subject…”be anxious for nothing but by prayer and supplication, with thanksgiving, let your requests be made known to Him” (Phil 4:6-7)</a:t>
            </a:r>
          </a:p>
          <a:p>
            <a:pPr lvl="1"/>
            <a:r>
              <a:rPr lang="en-US" sz="2200" dirty="0"/>
              <a:t>Consider all the other verses and examples in scripture where we are admonished to not be afraid.</a:t>
            </a:r>
          </a:p>
          <a:p>
            <a:pPr lvl="1"/>
            <a:r>
              <a:rPr lang="en-US" dirty="0"/>
              <a:t>He knows we are prone to living in fear and He knows this is not at all good for us!</a:t>
            </a:r>
          </a:p>
          <a:p>
            <a:pPr lvl="1"/>
            <a:r>
              <a:rPr lang="en-US" dirty="0"/>
              <a:t>When we are in shalom our body responds by bringing the health and healing functions back on line and recovery from illness kicks in.</a:t>
            </a:r>
          </a:p>
          <a:p>
            <a:pPr lvl="1"/>
            <a:r>
              <a:rPr lang="en-US" dirty="0"/>
              <a:t>Many, including myself, have experienced a natural reduction in stress simply by removing the food additives and processed food from our diet.</a:t>
            </a:r>
          </a:p>
        </p:txBody>
      </p:sp>
    </p:spTree>
    <p:extLst>
      <p:ext uri="{BB962C8B-B14F-4D97-AF65-F5344CB8AC3E}">
        <p14:creationId xmlns:p14="http://schemas.microsoft.com/office/powerpoint/2010/main" val="386052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CE63-0C37-66A4-D35E-D4A4E8EDF5D5}"/>
              </a:ext>
            </a:extLst>
          </p:cNvPr>
          <p:cNvSpPr>
            <a:spLocks noGrp="1"/>
          </p:cNvSpPr>
          <p:nvPr>
            <p:ph type="title"/>
          </p:nvPr>
        </p:nvSpPr>
        <p:spPr>
          <a:xfrm>
            <a:off x="838200" y="365125"/>
            <a:ext cx="10731500" cy="1325563"/>
          </a:xfrm>
        </p:spPr>
        <p:txBody>
          <a:bodyPr/>
          <a:lstStyle/>
          <a:p>
            <a:r>
              <a:rPr lang="en-US" dirty="0"/>
              <a:t>Are Supplements or Prescriptions the Answer?</a:t>
            </a:r>
          </a:p>
        </p:txBody>
      </p:sp>
      <p:sp>
        <p:nvSpPr>
          <p:cNvPr id="3" name="Content Placeholder 2">
            <a:extLst>
              <a:ext uri="{FF2B5EF4-FFF2-40B4-BE49-F238E27FC236}">
                <a16:creationId xmlns:a16="http://schemas.microsoft.com/office/drawing/2014/main" id="{B9721776-7B6B-DEF4-F9F9-E790A53F6552}"/>
              </a:ext>
            </a:extLst>
          </p:cNvPr>
          <p:cNvSpPr>
            <a:spLocks noGrp="1"/>
          </p:cNvSpPr>
          <p:nvPr>
            <p:ph idx="1"/>
          </p:nvPr>
        </p:nvSpPr>
        <p:spPr/>
        <p:txBody>
          <a:bodyPr/>
          <a:lstStyle/>
          <a:p>
            <a:r>
              <a:rPr lang="en-US" dirty="0"/>
              <a:t>Supplements or Prescriptions usually have to be taken for life since they are not solving the root cause problem.</a:t>
            </a:r>
          </a:p>
          <a:p>
            <a:r>
              <a:rPr lang="en-US" dirty="0"/>
              <a:t>They are expensive!</a:t>
            </a:r>
          </a:p>
          <a:p>
            <a:r>
              <a:rPr lang="en-US" dirty="0"/>
              <a:t>Is this really the way Yahweh intends for us to live?</a:t>
            </a:r>
          </a:p>
          <a:p>
            <a:endParaRPr lang="en-US" dirty="0"/>
          </a:p>
          <a:p>
            <a:endParaRPr lang="en-US" dirty="0"/>
          </a:p>
        </p:txBody>
      </p:sp>
    </p:spTree>
    <p:extLst>
      <p:ext uri="{BB962C8B-B14F-4D97-AF65-F5344CB8AC3E}">
        <p14:creationId xmlns:p14="http://schemas.microsoft.com/office/powerpoint/2010/main" val="4059647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5CBF4-C1BB-D2CC-53DD-53198A61F03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D74A3-BCE9-7E40-A046-5527498B5A64}"/>
              </a:ext>
            </a:extLst>
          </p:cNvPr>
          <p:cNvSpPr>
            <a:spLocks noGrp="1"/>
          </p:cNvSpPr>
          <p:nvPr>
            <p:ph idx="1"/>
          </p:nvPr>
        </p:nvSpPr>
        <p:spPr>
          <a:xfrm>
            <a:off x="838200" y="1494030"/>
            <a:ext cx="10515600" cy="4351338"/>
          </a:xfrm>
        </p:spPr>
        <p:txBody>
          <a:bodyPr>
            <a:normAutofit lnSpcReduction="10000"/>
          </a:bodyPr>
          <a:lstStyle/>
          <a:p>
            <a:r>
              <a:rPr lang="en-US" dirty="0"/>
              <a:t>Good sleep is very important to health and longevity.</a:t>
            </a:r>
          </a:p>
          <a:p>
            <a:r>
              <a:rPr lang="en-US" dirty="0"/>
              <a:t>Sleep is where most of the body’s recovery takes place and where toxins are removed from the brain</a:t>
            </a:r>
          </a:p>
          <a:p>
            <a:r>
              <a:rPr lang="en-US" dirty="0"/>
              <a:t>Contrary to what some say, everyone needs at least 7 hours of sleep each night for recovery and detox to take place.</a:t>
            </a:r>
          </a:p>
          <a:p>
            <a:r>
              <a:rPr lang="en-US" dirty="0"/>
              <a:t>When we do sleep it needs to be healthy sleep. We need to thoroughly go through the 4 stages of sleep with ample time in each.</a:t>
            </a:r>
          </a:p>
          <a:p>
            <a:r>
              <a:rPr lang="en-US" dirty="0"/>
              <a:t>Deep sleep is where most of the healing and brain detox takes place.</a:t>
            </a:r>
          </a:p>
          <a:p>
            <a:r>
              <a:rPr lang="en-US" dirty="0"/>
              <a:t>REM sleep is where the filing cabinets in our brain get sorted and put in place so we can tackle the new day with a clean slate.</a:t>
            </a:r>
          </a:p>
        </p:txBody>
      </p:sp>
      <p:sp>
        <p:nvSpPr>
          <p:cNvPr id="6" name="Title 1">
            <a:extLst>
              <a:ext uri="{FF2B5EF4-FFF2-40B4-BE49-F238E27FC236}">
                <a16:creationId xmlns:a16="http://schemas.microsoft.com/office/drawing/2014/main" id="{1ACDD1CC-4441-E95B-A9F0-48A5213DF978}"/>
              </a:ext>
            </a:extLst>
          </p:cNvPr>
          <p:cNvSpPr>
            <a:spLocks noGrp="1"/>
          </p:cNvSpPr>
          <p:nvPr>
            <p:ph type="title"/>
          </p:nvPr>
        </p:nvSpPr>
        <p:spPr>
          <a:xfrm>
            <a:off x="838200" y="365125"/>
            <a:ext cx="10515600" cy="858557"/>
          </a:xfrm>
        </p:spPr>
        <p:txBody>
          <a:bodyPr>
            <a:normAutofit/>
          </a:bodyPr>
          <a:lstStyle/>
          <a:p>
            <a:r>
              <a:rPr lang="en-US" sz="2700" dirty="0"/>
              <a:t>Lifestyle: Diet, Oral Health, Toxins, Shalom, </a:t>
            </a:r>
            <a:r>
              <a:rPr lang="en-US" sz="2700" b="1" dirty="0"/>
              <a:t>Sleep,</a:t>
            </a:r>
            <a:r>
              <a:rPr lang="en-US" sz="2700" dirty="0"/>
              <a:t> Sunlight, Exercise</a:t>
            </a:r>
            <a:endParaRPr lang="en-US" dirty="0"/>
          </a:p>
        </p:txBody>
      </p:sp>
    </p:spTree>
    <p:extLst>
      <p:ext uri="{BB962C8B-B14F-4D97-AF65-F5344CB8AC3E}">
        <p14:creationId xmlns:p14="http://schemas.microsoft.com/office/powerpoint/2010/main" val="1807657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4BC05-94D5-1570-07CE-D454C4A0C4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D6280C-9DA5-7467-8A59-9BB0141A89CB}"/>
              </a:ext>
            </a:extLst>
          </p:cNvPr>
          <p:cNvSpPr>
            <a:spLocks noGrp="1"/>
          </p:cNvSpPr>
          <p:nvPr>
            <p:ph idx="1"/>
          </p:nvPr>
        </p:nvSpPr>
        <p:spPr>
          <a:xfrm>
            <a:off x="838200" y="1358154"/>
            <a:ext cx="10515600" cy="4818810"/>
          </a:xfrm>
        </p:spPr>
        <p:txBody>
          <a:bodyPr>
            <a:normAutofit/>
          </a:bodyPr>
          <a:lstStyle/>
          <a:p>
            <a:r>
              <a:rPr lang="en-US" dirty="0"/>
              <a:t>Good sleep only happens when we honor the circadian cycle of our 24-hour day. </a:t>
            </a:r>
          </a:p>
          <a:p>
            <a:r>
              <a:rPr lang="en-US" dirty="0"/>
              <a:t>Yahweh designed our body to release the cortisol hormone for daytime activity and to release the melatonin hormone for nighttime sleep.</a:t>
            </a:r>
          </a:p>
          <a:p>
            <a:r>
              <a:rPr lang="en-US" dirty="0"/>
              <a:t>As our day begins cortisol is released and we find ourselves waking up and getting energized for the day’s activities.  As the day closes melatonin is released and we find ourselves slowing down, getting tired and ready for bed.</a:t>
            </a:r>
          </a:p>
          <a:p>
            <a:r>
              <a:rPr lang="en-US" dirty="0"/>
              <a:t>It is important for us to be intentional about protecting our body from the things that hinder the natural circadian cycle.</a:t>
            </a:r>
          </a:p>
        </p:txBody>
      </p:sp>
      <p:sp>
        <p:nvSpPr>
          <p:cNvPr id="6" name="Title 1">
            <a:extLst>
              <a:ext uri="{FF2B5EF4-FFF2-40B4-BE49-F238E27FC236}">
                <a16:creationId xmlns:a16="http://schemas.microsoft.com/office/drawing/2014/main" id="{F41B7A72-DEBE-2418-5888-05C87E4A812F}"/>
              </a:ext>
            </a:extLst>
          </p:cNvPr>
          <p:cNvSpPr>
            <a:spLocks noGrp="1"/>
          </p:cNvSpPr>
          <p:nvPr>
            <p:ph type="title"/>
          </p:nvPr>
        </p:nvSpPr>
        <p:spPr>
          <a:xfrm>
            <a:off x="838200" y="365125"/>
            <a:ext cx="10515600" cy="858557"/>
          </a:xfrm>
        </p:spPr>
        <p:txBody>
          <a:bodyPr>
            <a:normAutofit/>
          </a:bodyPr>
          <a:lstStyle/>
          <a:p>
            <a:r>
              <a:rPr lang="en-US" sz="2700" dirty="0"/>
              <a:t>Lifestyle: Diet, Oral Health, Toxins, Shalom, </a:t>
            </a:r>
            <a:r>
              <a:rPr lang="en-US" sz="2700" b="1" dirty="0"/>
              <a:t>Sleep, </a:t>
            </a:r>
            <a:r>
              <a:rPr lang="en-US" sz="2700" dirty="0"/>
              <a:t>Sunlight, Exercise</a:t>
            </a:r>
            <a:endParaRPr lang="en-US" dirty="0"/>
          </a:p>
        </p:txBody>
      </p:sp>
    </p:spTree>
    <p:extLst>
      <p:ext uri="{BB962C8B-B14F-4D97-AF65-F5344CB8AC3E}">
        <p14:creationId xmlns:p14="http://schemas.microsoft.com/office/powerpoint/2010/main" val="2335885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4DCD9-06EB-5D24-AD4F-1E977BAF3A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3BC82-0C93-BC5D-40E5-AC4212A538AE}"/>
              </a:ext>
            </a:extLst>
          </p:cNvPr>
          <p:cNvSpPr>
            <a:spLocks noGrp="1"/>
          </p:cNvSpPr>
          <p:nvPr>
            <p:ph idx="1"/>
          </p:nvPr>
        </p:nvSpPr>
        <p:spPr>
          <a:xfrm>
            <a:off x="838200" y="1358154"/>
            <a:ext cx="10515600" cy="4818810"/>
          </a:xfrm>
        </p:spPr>
        <p:txBody>
          <a:bodyPr>
            <a:normAutofit fontScale="92500" lnSpcReduction="10000"/>
          </a:bodyPr>
          <a:lstStyle/>
          <a:p>
            <a:r>
              <a:rPr lang="en-US" dirty="0"/>
              <a:t>Things that hinder our circadian cycle and cause poor sleep are:</a:t>
            </a:r>
          </a:p>
          <a:p>
            <a:pPr lvl="1"/>
            <a:r>
              <a:rPr lang="en-US" dirty="0"/>
              <a:t>Variable sleep times and variable wake times</a:t>
            </a:r>
          </a:p>
          <a:p>
            <a:pPr lvl="1"/>
            <a:r>
              <a:rPr lang="en-US" dirty="0"/>
              <a:t>Lack of exposure to the natural sunlight that Yahweh designed to reset our circadian cycle each day</a:t>
            </a:r>
          </a:p>
          <a:p>
            <a:pPr lvl="1"/>
            <a:r>
              <a:rPr lang="en-US" dirty="0"/>
              <a:t>Forcing ourselves to defy the circadian cycle by keeping our mind engaged in work or intense video drama within an hour or two of bedtime</a:t>
            </a:r>
          </a:p>
          <a:p>
            <a:pPr lvl="1"/>
            <a:r>
              <a:rPr lang="en-US" dirty="0"/>
              <a:t>Artificial light. </a:t>
            </a:r>
          </a:p>
          <a:p>
            <a:pPr lvl="2"/>
            <a:r>
              <a:rPr lang="en-US" sz="2200" dirty="0"/>
              <a:t>Yahweh gave us the sun which, during the hours we usually work puts out a lot of blue and ultraviolet light.  The blue light stimulates cortisol production in our body so that we are energized for the work at hand. </a:t>
            </a:r>
          </a:p>
          <a:p>
            <a:pPr lvl="2"/>
            <a:r>
              <a:rPr lang="en-US" sz="2200" dirty="0"/>
              <a:t>Artificial light (light bulbs or light strips) in our homes is primarily blue wavelength which means that even as we move into late afternoon and evening our body is being triggered to release cortisol which keeps us “wired” instead of being prepared for sleep.</a:t>
            </a:r>
          </a:p>
          <a:p>
            <a:pPr lvl="2"/>
            <a:r>
              <a:rPr lang="en-US" sz="2200" dirty="0"/>
              <a:t>I use a pair of inexpensive blue light cancelling glasses when doing work or reading in the evening</a:t>
            </a:r>
          </a:p>
        </p:txBody>
      </p:sp>
      <p:sp>
        <p:nvSpPr>
          <p:cNvPr id="6" name="Title 1">
            <a:extLst>
              <a:ext uri="{FF2B5EF4-FFF2-40B4-BE49-F238E27FC236}">
                <a16:creationId xmlns:a16="http://schemas.microsoft.com/office/drawing/2014/main" id="{A0F10907-5EB2-1B09-04AF-69493791F893}"/>
              </a:ext>
            </a:extLst>
          </p:cNvPr>
          <p:cNvSpPr>
            <a:spLocks noGrp="1"/>
          </p:cNvSpPr>
          <p:nvPr>
            <p:ph type="title"/>
          </p:nvPr>
        </p:nvSpPr>
        <p:spPr>
          <a:xfrm>
            <a:off x="838200" y="365125"/>
            <a:ext cx="10515600" cy="858557"/>
          </a:xfrm>
        </p:spPr>
        <p:txBody>
          <a:bodyPr>
            <a:normAutofit/>
          </a:bodyPr>
          <a:lstStyle/>
          <a:p>
            <a:r>
              <a:rPr lang="en-US" sz="2700" dirty="0"/>
              <a:t>Lifestyle: Diet, Oral Health, Toxins, Shalom, </a:t>
            </a:r>
            <a:r>
              <a:rPr lang="en-US" sz="2700" b="1" dirty="0"/>
              <a:t>Sleep,</a:t>
            </a:r>
            <a:r>
              <a:rPr lang="en-US" sz="2700" dirty="0"/>
              <a:t> Sunlight, Exercise</a:t>
            </a:r>
            <a:endParaRPr lang="en-US" dirty="0"/>
          </a:p>
        </p:txBody>
      </p:sp>
    </p:spTree>
    <p:extLst>
      <p:ext uri="{BB962C8B-B14F-4D97-AF65-F5344CB8AC3E}">
        <p14:creationId xmlns:p14="http://schemas.microsoft.com/office/powerpoint/2010/main" val="4040357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5428C-C82E-C2BF-1CEF-89A4F4A0E1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B937F1-D205-5B90-B029-089470512332}"/>
              </a:ext>
            </a:extLst>
          </p:cNvPr>
          <p:cNvSpPr>
            <a:spLocks noGrp="1"/>
          </p:cNvSpPr>
          <p:nvPr>
            <p:ph idx="1"/>
          </p:nvPr>
        </p:nvSpPr>
        <p:spPr>
          <a:xfrm>
            <a:off x="838200" y="1223682"/>
            <a:ext cx="10515600" cy="5269193"/>
          </a:xfrm>
        </p:spPr>
        <p:txBody>
          <a:bodyPr>
            <a:normAutofit fontScale="92500" lnSpcReduction="20000"/>
          </a:bodyPr>
          <a:lstStyle/>
          <a:p>
            <a:r>
              <a:rPr lang="en-US" sz="2400" dirty="0"/>
              <a:t>As mentioned in the sleep section, Yahweh intends for our circadian cycle to be reset each day with natural sunlight</a:t>
            </a:r>
          </a:p>
          <a:p>
            <a:r>
              <a:rPr lang="en-US" sz="2400" dirty="0"/>
              <a:t>There is something about the early morning sunlight and late evening sunlight that are very therapeutic to our body.</a:t>
            </a:r>
          </a:p>
          <a:p>
            <a:r>
              <a:rPr lang="en-US" sz="2400" dirty="0"/>
              <a:t>The early morning and late evening sunlight is primarily infra-red.  Infra-red light has a lot of health benefits including resetting the circadian cycle.</a:t>
            </a:r>
          </a:p>
          <a:p>
            <a:r>
              <a:rPr lang="en-US" sz="2400" dirty="0"/>
              <a:t>Since infra-red light doesn’t go through window panes very well but does penetrate clouds and clothing, I recommend 10 minutes of outside sunlight exposure, morning and evening regardless whether it is cloudy or cold.</a:t>
            </a:r>
          </a:p>
          <a:p>
            <a:r>
              <a:rPr lang="en-US" sz="2400" dirty="0"/>
              <a:t>Mid-day sun is important to stimulate the production of Vit D3. The use of sunscreen thwarts this healthy function and as mentioned in the “Toxin” discussion, sunscreens are particularly toxic to our skin microbiome.</a:t>
            </a:r>
          </a:p>
          <a:p>
            <a:pPr lvl="1"/>
            <a:r>
              <a:rPr lang="en-US" dirty="0"/>
              <a:t>The notion that overexposure to sun can cause cancer is not correct.  Yes, it can damage our skin but the thought that it causes melanoma is false.  Most melanoma cases are in places where there is typically very little sun exposure.</a:t>
            </a:r>
          </a:p>
          <a:p>
            <a:pPr lvl="1"/>
            <a:r>
              <a:rPr lang="en-US" dirty="0"/>
              <a:t>I recommend limiting your exposure to prevent burning otherwise enjoy all the unprotected sunlight you want.</a:t>
            </a:r>
          </a:p>
        </p:txBody>
      </p:sp>
      <p:sp>
        <p:nvSpPr>
          <p:cNvPr id="6" name="Title 1">
            <a:extLst>
              <a:ext uri="{FF2B5EF4-FFF2-40B4-BE49-F238E27FC236}">
                <a16:creationId xmlns:a16="http://schemas.microsoft.com/office/drawing/2014/main" id="{EC4BAABC-2028-BD03-6189-45C39C9DFC1C}"/>
              </a:ext>
            </a:extLst>
          </p:cNvPr>
          <p:cNvSpPr>
            <a:spLocks noGrp="1"/>
          </p:cNvSpPr>
          <p:nvPr>
            <p:ph type="title"/>
          </p:nvPr>
        </p:nvSpPr>
        <p:spPr>
          <a:xfrm>
            <a:off x="838200" y="365125"/>
            <a:ext cx="10515600" cy="858557"/>
          </a:xfrm>
        </p:spPr>
        <p:txBody>
          <a:bodyPr>
            <a:normAutofit/>
          </a:bodyPr>
          <a:lstStyle/>
          <a:p>
            <a:r>
              <a:rPr lang="en-US" sz="2700" dirty="0"/>
              <a:t>Lifestyle: Diet, Oral Health, Toxins, Shalom, Sleep, </a:t>
            </a:r>
            <a:r>
              <a:rPr lang="en-US" sz="2700" b="1" dirty="0"/>
              <a:t>Sunlight, </a:t>
            </a:r>
            <a:r>
              <a:rPr lang="en-US" sz="2700" dirty="0"/>
              <a:t>Exercise</a:t>
            </a:r>
            <a:endParaRPr lang="en-US" dirty="0"/>
          </a:p>
        </p:txBody>
      </p:sp>
    </p:spTree>
    <p:extLst>
      <p:ext uri="{BB962C8B-B14F-4D97-AF65-F5344CB8AC3E}">
        <p14:creationId xmlns:p14="http://schemas.microsoft.com/office/powerpoint/2010/main" val="1959876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4A66B-F143-F434-3BF8-F303B52E0E1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BAFE04-5046-9039-711C-3AA23F278805}"/>
              </a:ext>
            </a:extLst>
          </p:cNvPr>
          <p:cNvSpPr>
            <a:spLocks noGrp="1"/>
          </p:cNvSpPr>
          <p:nvPr>
            <p:ph idx="1"/>
          </p:nvPr>
        </p:nvSpPr>
        <p:spPr>
          <a:xfrm>
            <a:off x="838200" y="1403595"/>
            <a:ext cx="10515600" cy="4351338"/>
          </a:xfrm>
        </p:spPr>
        <p:txBody>
          <a:bodyPr>
            <a:normAutofit/>
          </a:bodyPr>
          <a:lstStyle/>
          <a:p>
            <a:r>
              <a:rPr lang="en-US" dirty="0"/>
              <a:t>Exercise is another key to health and longevity.</a:t>
            </a:r>
          </a:p>
          <a:p>
            <a:r>
              <a:rPr lang="en-US" dirty="0"/>
              <a:t>The Dan Buettner video shows the very active lifestyle that is characteristic of each of the 5 Blue Zone societies.</a:t>
            </a:r>
          </a:p>
          <a:p>
            <a:r>
              <a:rPr lang="en-US" dirty="0"/>
              <a:t>Yahweh intended us to be active since he told Adam to tend the garden and expand it.</a:t>
            </a:r>
          </a:p>
          <a:p>
            <a:r>
              <a:rPr lang="en-US" dirty="0"/>
              <a:t>Our bodies were created for movement and we do so much better when we are moving.  Blood circulation, breathing function, muscle tone, and bone health all do much better when we keep ourselves in motion.  Our bodies are 60% water.  Water becomes stagnant if it isn’t moving! </a:t>
            </a:r>
          </a:p>
        </p:txBody>
      </p:sp>
      <p:sp>
        <p:nvSpPr>
          <p:cNvPr id="6" name="Title 1">
            <a:extLst>
              <a:ext uri="{FF2B5EF4-FFF2-40B4-BE49-F238E27FC236}">
                <a16:creationId xmlns:a16="http://schemas.microsoft.com/office/drawing/2014/main" id="{1DA380B2-15DF-00D0-0242-A7A405951BE8}"/>
              </a:ext>
            </a:extLst>
          </p:cNvPr>
          <p:cNvSpPr>
            <a:spLocks noGrp="1"/>
          </p:cNvSpPr>
          <p:nvPr>
            <p:ph type="title"/>
          </p:nvPr>
        </p:nvSpPr>
        <p:spPr>
          <a:xfrm>
            <a:off x="838200" y="365125"/>
            <a:ext cx="10515600" cy="858557"/>
          </a:xfrm>
        </p:spPr>
        <p:txBody>
          <a:bodyPr>
            <a:normAutofit/>
          </a:bodyPr>
          <a:lstStyle/>
          <a:p>
            <a:r>
              <a:rPr lang="en-US" sz="2700" dirty="0"/>
              <a:t>Lifestyle: Diet, Oral Health, Toxins,</a:t>
            </a:r>
            <a:r>
              <a:rPr lang="en-US" sz="2700" b="1" dirty="0"/>
              <a:t> </a:t>
            </a:r>
            <a:r>
              <a:rPr lang="en-US" sz="2700" dirty="0"/>
              <a:t>Shalom, Sleep, Sunlight, </a:t>
            </a:r>
            <a:r>
              <a:rPr lang="en-US" sz="2700" b="1" dirty="0"/>
              <a:t>Exercise</a:t>
            </a:r>
            <a:endParaRPr lang="en-US" dirty="0"/>
          </a:p>
        </p:txBody>
      </p:sp>
    </p:spTree>
    <p:extLst>
      <p:ext uri="{BB962C8B-B14F-4D97-AF65-F5344CB8AC3E}">
        <p14:creationId xmlns:p14="http://schemas.microsoft.com/office/powerpoint/2010/main" val="38789383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38DB3-4A7F-0B5E-0C61-61A7C06EBC2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8AF67-9843-7C9A-D6B4-603D92BAF6E7}"/>
              </a:ext>
            </a:extLst>
          </p:cNvPr>
          <p:cNvSpPr>
            <a:spLocks noGrp="1"/>
          </p:cNvSpPr>
          <p:nvPr>
            <p:ph idx="1"/>
          </p:nvPr>
        </p:nvSpPr>
        <p:spPr>
          <a:xfrm>
            <a:off x="838200" y="1223682"/>
            <a:ext cx="10515600" cy="5012018"/>
          </a:xfrm>
        </p:spPr>
        <p:txBody>
          <a:bodyPr>
            <a:normAutofit fontScale="92500" lnSpcReduction="10000"/>
          </a:bodyPr>
          <a:lstStyle/>
          <a:p>
            <a:r>
              <a:rPr lang="en-US" dirty="0"/>
              <a:t>My recommendations for exercise</a:t>
            </a:r>
          </a:p>
          <a:p>
            <a:pPr lvl="1"/>
            <a:r>
              <a:rPr lang="en-US" dirty="0"/>
              <a:t>Walking is perhaps the best overall exercise.  Walking outdoors, especially at a park or a place of nature, adds more value. We get fresh air, can refocus our attention on nature and experience a break in the busy-ness of the day. This can help us return to shalom.  I suggest at least 8000 steps per day.</a:t>
            </a:r>
          </a:p>
          <a:p>
            <a:pPr lvl="1"/>
            <a:r>
              <a:rPr lang="en-US" dirty="0"/>
              <a:t>Resistance training, like weight lifting, is very helpful.  Weight lifting not only strengthens the muscles but strengthens and heals the bones.  This is very important as we age and especially for women past menopause.  Weight lifting is better than any calcium or other bone health supplement.</a:t>
            </a:r>
          </a:p>
          <a:p>
            <a:pPr lvl="1"/>
            <a:r>
              <a:rPr lang="en-US" dirty="0"/>
              <a:t>High Intensity Interval Training (HIIT) strengthens and heals the cardiovascular and respiratory system.  HIIT is done by running, rebounding, or any other activity that raises your heart rate.  Run (or other activity) as hard as you can for 30 seconds, then walk (or other light movement) until your heart rate comes down to the point where you’re able to repeat the 30 second intense activity.  Repeat this 6 times. You should eventually be able to have your rest time decrease to lower than 90 seconds.</a:t>
            </a:r>
          </a:p>
          <a:p>
            <a:pPr lvl="1"/>
            <a:r>
              <a:rPr lang="en-US" dirty="0"/>
              <a:t>Where possible, stand instead of sit, while doing desk work.</a:t>
            </a:r>
          </a:p>
        </p:txBody>
      </p:sp>
      <p:sp>
        <p:nvSpPr>
          <p:cNvPr id="6" name="Title 1">
            <a:extLst>
              <a:ext uri="{FF2B5EF4-FFF2-40B4-BE49-F238E27FC236}">
                <a16:creationId xmlns:a16="http://schemas.microsoft.com/office/drawing/2014/main" id="{7B907A6B-1532-3ED4-2363-78FDD10F4D28}"/>
              </a:ext>
            </a:extLst>
          </p:cNvPr>
          <p:cNvSpPr>
            <a:spLocks noGrp="1"/>
          </p:cNvSpPr>
          <p:nvPr>
            <p:ph type="title"/>
          </p:nvPr>
        </p:nvSpPr>
        <p:spPr>
          <a:xfrm>
            <a:off x="838200" y="365125"/>
            <a:ext cx="10515600" cy="858557"/>
          </a:xfrm>
        </p:spPr>
        <p:txBody>
          <a:bodyPr>
            <a:normAutofit/>
          </a:bodyPr>
          <a:lstStyle/>
          <a:p>
            <a:r>
              <a:rPr lang="en-US" sz="2700" dirty="0"/>
              <a:t>Lifestyle: Diet, Oral Health, Toxins,</a:t>
            </a:r>
            <a:r>
              <a:rPr lang="en-US" sz="2700" b="1" dirty="0"/>
              <a:t> </a:t>
            </a:r>
            <a:r>
              <a:rPr lang="en-US" sz="2700" dirty="0"/>
              <a:t>Shalom, Sleep, Sunlight, </a:t>
            </a:r>
            <a:r>
              <a:rPr lang="en-US" sz="2700" b="1" dirty="0"/>
              <a:t>Exercise</a:t>
            </a:r>
            <a:endParaRPr lang="en-US" dirty="0"/>
          </a:p>
        </p:txBody>
      </p:sp>
    </p:spTree>
    <p:extLst>
      <p:ext uri="{BB962C8B-B14F-4D97-AF65-F5344CB8AC3E}">
        <p14:creationId xmlns:p14="http://schemas.microsoft.com/office/powerpoint/2010/main" val="7581562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B00F-A4B8-D888-EB9E-D3ECE8912F2F}"/>
              </a:ext>
            </a:extLst>
          </p:cNvPr>
          <p:cNvSpPr>
            <a:spLocks noGrp="1"/>
          </p:cNvSpPr>
          <p:nvPr>
            <p:ph type="title"/>
          </p:nvPr>
        </p:nvSpPr>
        <p:spPr/>
        <p:txBody>
          <a:bodyPr/>
          <a:lstStyle/>
          <a:p>
            <a:r>
              <a:rPr lang="en-US" dirty="0"/>
              <a:t>So where does all this leave us?</a:t>
            </a:r>
          </a:p>
        </p:txBody>
      </p:sp>
      <p:sp>
        <p:nvSpPr>
          <p:cNvPr id="3" name="Content Placeholder 2">
            <a:extLst>
              <a:ext uri="{FF2B5EF4-FFF2-40B4-BE49-F238E27FC236}">
                <a16:creationId xmlns:a16="http://schemas.microsoft.com/office/drawing/2014/main" id="{6FA52B4B-7D62-C2DC-3E3B-49F2F91DAD54}"/>
              </a:ext>
            </a:extLst>
          </p:cNvPr>
          <p:cNvSpPr>
            <a:spLocks noGrp="1"/>
          </p:cNvSpPr>
          <p:nvPr>
            <p:ph idx="1"/>
          </p:nvPr>
        </p:nvSpPr>
        <p:spPr>
          <a:xfrm>
            <a:off x="838200" y="1407613"/>
            <a:ext cx="10515600" cy="5085261"/>
          </a:xfrm>
        </p:spPr>
        <p:txBody>
          <a:bodyPr>
            <a:normAutofit fontScale="85000" lnSpcReduction="20000"/>
          </a:bodyPr>
          <a:lstStyle/>
          <a:p>
            <a:r>
              <a:rPr lang="en-US" dirty="0"/>
              <a:t>Considering all that has been shared so far it is obvious that we, as a society, have deviated far from Yahweh’s lifestyle intent.</a:t>
            </a:r>
          </a:p>
          <a:p>
            <a:r>
              <a:rPr lang="en-US" dirty="0"/>
              <a:t>I recently read a book entitled “Deceived by the Machine” which shares how the coming great deception is most likely coming in the form of a beast system made up of an AI facilitated global structure that removes personal liberty in favor of safety, convenience, and supposed well-being.</a:t>
            </a:r>
          </a:p>
          <a:p>
            <a:r>
              <a:rPr lang="en-US" dirty="0"/>
              <a:t>I believe, in a similar way, we are being deceived by the swan song of a system that is luring us to value convenience, dining experience, comfort, quick-fixes, etc. over the things that Yahweh values.</a:t>
            </a:r>
          </a:p>
          <a:p>
            <a:r>
              <a:rPr lang="en-US" dirty="0"/>
              <a:t>Go to a shopping center or shopping district in your community.  There you’ll find clothing stores, hardware stores, technology stores, etc.  Look around and you’ll also see lots of restaurants. Unless there is a Chipotle in the vast group of restaurants, you’ll be hard pressed to find one that serves </a:t>
            </a:r>
            <a:r>
              <a:rPr lang="en-US" dirty="0" err="1"/>
              <a:t>unadultered</a:t>
            </a:r>
            <a:r>
              <a:rPr lang="en-US" dirty="0"/>
              <a:t> whole food.</a:t>
            </a:r>
          </a:p>
          <a:p>
            <a:r>
              <a:rPr lang="en-US" dirty="0"/>
              <a:t>If you’re like Wanda and I, when we try to go out to eat or travel, we suddenly wake up to the extent to which we’ve been deceived by the hidden agendas of our modern society.</a:t>
            </a:r>
          </a:p>
        </p:txBody>
      </p:sp>
    </p:spTree>
    <p:extLst>
      <p:ext uri="{BB962C8B-B14F-4D97-AF65-F5344CB8AC3E}">
        <p14:creationId xmlns:p14="http://schemas.microsoft.com/office/powerpoint/2010/main" val="1708200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258C-53D1-0071-3E7F-090BE424FB2E}"/>
              </a:ext>
            </a:extLst>
          </p:cNvPr>
          <p:cNvSpPr>
            <a:spLocks noGrp="1"/>
          </p:cNvSpPr>
          <p:nvPr>
            <p:ph type="title"/>
          </p:nvPr>
        </p:nvSpPr>
        <p:spPr/>
        <p:txBody>
          <a:bodyPr/>
          <a:lstStyle/>
          <a:p>
            <a:r>
              <a:rPr lang="en-US" dirty="0"/>
              <a:t>What to do?</a:t>
            </a:r>
          </a:p>
        </p:txBody>
      </p:sp>
      <p:sp>
        <p:nvSpPr>
          <p:cNvPr id="3" name="Content Placeholder 2">
            <a:extLst>
              <a:ext uri="{FF2B5EF4-FFF2-40B4-BE49-F238E27FC236}">
                <a16:creationId xmlns:a16="http://schemas.microsoft.com/office/drawing/2014/main" id="{B9CF0B95-BF0C-7445-FD3A-55775A7F3BF7}"/>
              </a:ext>
            </a:extLst>
          </p:cNvPr>
          <p:cNvSpPr>
            <a:spLocks noGrp="1"/>
          </p:cNvSpPr>
          <p:nvPr>
            <p:ph idx="1"/>
          </p:nvPr>
        </p:nvSpPr>
        <p:spPr/>
        <p:txBody>
          <a:bodyPr/>
          <a:lstStyle/>
          <a:p>
            <a:r>
              <a:rPr lang="en-US" dirty="0"/>
              <a:t>It’s time to take ownership of our health!</a:t>
            </a:r>
          </a:p>
          <a:p>
            <a:r>
              <a:rPr lang="en-US" dirty="0"/>
              <a:t>It’s time to come out of the </a:t>
            </a:r>
            <a:r>
              <a:rPr lang="en-US" dirty="0" err="1"/>
              <a:t>Bablyon</a:t>
            </a:r>
            <a:r>
              <a:rPr lang="en-US" dirty="0"/>
              <a:t> of our cultural norms and expectations.</a:t>
            </a:r>
          </a:p>
          <a:p>
            <a:r>
              <a:rPr lang="en-US" dirty="0"/>
              <a:t>It’s time to return to Yahweh’s plan for the stewardship of our physical being.</a:t>
            </a:r>
          </a:p>
          <a:p>
            <a:r>
              <a:rPr lang="en-US" dirty="0"/>
              <a:t>It’s time to take the priestly responsibility for leading our family out of this cultural Babylon.</a:t>
            </a:r>
          </a:p>
        </p:txBody>
      </p:sp>
    </p:spTree>
    <p:extLst>
      <p:ext uri="{BB962C8B-B14F-4D97-AF65-F5344CB8AC3E}">
        <p14:creationId xmlns:p14="http://schemas.microsoft.com/office/powerpoint/2010/main" val="23305245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964AC-E826-F9AA-1F2E-4F0EB5E3A5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03A117-BDB7-B697-A57C-5F3290452403}"/>
              </a:ext>
            </a:extLst>
          </p:cNvPr>
          <p:cNvSpPr>
            <a:spLocks noGrp="1"/>
          </p:cNvSpPr>
          <p:nvPr>
            <p:ph type="title"/>
          </p:nvPr>
        </p:nvSpPr>
        <p:spPr/>
        <p:txBody>
          <a:bodyPr/>
          <a:lstStyle/>
          <a:p>
            <a:r>
              <a:rPr lang="en-US" dirty="0"/>
              <a:t>Some Practical Suggestions</a:t>
            </a:r>
          </a:p>
        </p:txBody>
      </p:sp>
      <p:sp>
        <p:nvSpPr>
          <p:cNvPr id="3" name="Content Placeholder 2">
            <a:extLst>
              <a:ext uri="{FF2B5EF4-FFF2-40B4-BE49-F238E27FC236}">
                <a16:creationId xmlns:a16="http://schemas.microsoft.com/office/drawing/2014/main" id="{0B5AD38F-F0AE-7474-F9DF-C9DA769AF4BC}"/>
              </a:ext>
            </a:extLst>
          </p:cNvPr>
          <p:cNvSpPr>
            <a:spLocks noGrp="1"/>
          </p:cNvSpPr>
          <p:nvPr>
            <p:ph idx="1"/>
          </p:nvPr>
        </p:nvSpPr>
        <p:spPr/>
        <p:txBody>
          <a:bodyPr>
            <a:normAutofit lnSpcReduction="10000"/>
          </a:bodyPr>
          <a:lstStyle/>
          <a:p>
            <a:r>
              <a:rPr lang="en-US" dirty="0"/>
              <a:t>Lifestyle</a:t>
            </a:r>
          </a:p>
          <a:p>
            <a:pPr lvl="1"/>
            <a:r>
              <a:rPr lang="en-US" dirty="0"/>
              <a:t>Hopefully you’ve been able to come up with some personal lifestyle strategies from the material presented: forgiveness and other shalom producing activities, ridding you diet and environment of toxins, habits that facilitate quality sleep, exercise routines, etc.</a:t>
            </a:r>
          </a:p>
          <a:p>
            <a:r>
              <a:rPr lang="en-US" dirty="0"/>
              <a:t>Diet Options</a:t>
            </a:r>
          </a:p>
          <a:p>
            <a:pPr lvl="1"/>
            <a:r>
              <a:rPr lang="en-US" dirty="0"/>
              <a:t>Serious Chronic Disease </a:t>
            </a:r>
          </a:p>
          <a:p>
            <a:pPr lvl="2"/>
            <a:r>
              <a:rPr lang="en-US" dirty="0"/>
              <a:t>Based on our personal experience and the documented experience of many others I recommend the Chris Wark Square One diet for people dealing with significant chronic disease.  It is a big commitment but will reap a big reward of giving your life back to you.</a:t>
            </a:r>
          </a:p>
          <a:p>
            <a:pPr lvl="1"/>
            <a:r>
              <a:rPr lang="en-US" dirty="0"/>
              <a:t>Health and Longevity </a:t>
            </a:r>
          </a:p>
          <a:p>
            <a:pPr lvl="2"/>
            <a:r>
              <a:rPr lang="en-US" dirty="0"/>
              <a:t>For those not dealing with a serious chronic disease but are wanting to steward their body well.</a:t>
            </a:r>
          </a:p>
        </p:txBody>
      </p:sp>
    </p:spTree>
    <p:extLst>
      <p:ext uri="{BB962C8B-B14F-4D97-AF65-F5344CB8AC3E}">
        <p14:creationId xmlns:p14="http://schemas.microsoft.com/office/powerpoint/2010/main" val="8696828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E75A-DD65-285B-3C01-1BBF8F8F54B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0B15CCB-1B78-5EAC-66D0-C6840E4484B0}"/>
              </a:ext>
            </a:extLst>
          </p:cNvPr>
          <p:cNvSpPr txBox="1"/>
          <p:nvPr/>
        </p:nvSpPr>
        <p:spPr>
          <a:xfrm>
            <a:off x="1350919" y="273628"/>
            <a:ext cx="5577914" cy="646331"/>
          </a:xfrm>
          <a:prstGeom prst="rect">
            <a:avLst/>
          </a:prstGeom>
          <a:noFill/>
        </p:spPr>
        <p:txBody>
          <a:bodyPr wrap="square" rtlCol="0">
            <a:spAutoFit/>
          </a:bodyPr>
          <a:lstStyle/>
          <a:p>
            <a:r>
              <a:rPr lang="en-US" sz="3600" dirty="0"/>
              <a:t>These two diets are WFPB</a:t>
            </a:r>
          </a:p>
        </p:txBody>
      </p:sp>
      <p:sp>
        <p:nvSpPr>
          <p:cNvPr id="2" name="TextBox 1">
            <a:extLst>
              <a:ext uri="{FF2B5EF4-FFF2-40B4-BE49-F238E27FC236}">
                <a16:creationId xmlns:a16="http://schemas.microsoft.com/office/drawing/2014/main" id="{5DCB0DEF-94B9-7B31-62E8-13FAD532D10E}"/>
              </a:ext>
            </a:extLst>
          </p:cNvPr>
          <p:cNvSpPr txBox="1"/>
          <p:nvPr/>
        </p:nvSpPr>
        <p:spPr>
          <a:xfrm>
            <a:off x="990600" y="1041961"/>
            <a:ext cx="10020300" cy="6370975"/>
          </a:xfrm>
          <a:prstGeom prst="rect">
            <a:avLst/>
          </a:prstGeom>
          <a:noFill/>
        </p:spPr>
        <p:txBody>
          <a:bodyPr wrap="square" rtlCol="0">
            <a:spAutoFit/>
          </a:bodyPr>
          <a:lstStyle/>
          <a:p>
            <a:pPr marL="342900" indent="-342900">
              <a:buFont typeface="Arial" panose="020B0604020202020204" pitchFamily="34" charset="0"/>
              <a:buChar char="•"/>
            </a:pPr>
            <a:r>
              <a:rPr lang="en-US" sz="2600" dirty="0"/>
              <a:t>Regardless which diet you choose you’ll want to include the following:</a:t>
            </a:r>
          </a:p>
          <a:p>
            <a:pPr marL="1257300" lvl="2" indent="-342900">
              <a:buFont typeface="Arial" panose="020B0604020202020204" pitchFamily="34" charset="0"/>
              <a:buChar char="•"/>
            </a:pPr>
            <a:r>
              <a:rPr lang="en-US" sz="2400" dirty="0"/>
              <a:t>Cruciferous veggies</a:t>
            </a:r>
          </a:p>
          <a:p>
            <a:pPr marL="1257300" lvl="2" indent="-342900">
              <a:buFont typeface="Arial" panose="020B0604020202020204" pitchFamily="34" charset="0"/>
              <a:buChar char="•"/>
            </a:pPr>
            <a:r>
              <a:rPr lang="en-US" sz="2400" dirty="0"/>
              <a:t>Leafy green veggies</a:t>
            </a:r>
          </a:p>
          <a:p>
            <a:pPr marL="1257300" lvl="2" indent="-342900">
              <a:buFont typeface="Arial" panose="020B0604020202020204" pitchFamily="34" charset="0"/>
              <a:buChar char="•"/>
            </a:pPr>
            <a:r>
              <a:rPr lang="en-US" sz="2400" dirty="0"/>
              <a:t>Root veggies</a:t>
            </a:r>
          </a:p>
          <a:p>
            <a:pPr marL="1257300" lvl="2" indent="-342900">
              <a:buFont typeface="Arial" panose="020B0604020202020204" pitchFamily="34" charset="0"/>
              <a:buChar char="•"/>
            </a:pPr>
            <a:r>
              <a:rPr lang="en-US" sz="2400" dirty="0"/>
              <a:t>Bulb veggies</a:t>
            </a:r>
          </a:p>
          <a:p>
            <a:pPr marL="1257300" lvl="2" indent="-342900">
              <a:buFont typeface="Arial" panose="020B0604020202020204" pitchFamily="34" charset="0"/>
              <a:buChar char="•"/>
            </a:pPr>
            <a:r>
              <a:rPr lang="en-US" sz="2400" dirty="0"/>
              <a:t>Night shade veggies</a:t>
            </a:r>
          </a:p>
          <a:p>
            <a:pPr marL="1257300" lvl="2" indent="-342900">
              <a:buFont typeface="Arial" panose="020B0604020202020204" pitchFamily="34" charset="0"/>
              <a:buChar char="•"/>
            </a:pPr>
            <a:r>
              <a:rPr lang="en-US" sz="2400" dirty="0"/>
              <a:t>Legumes</a:t>
            </a:r>
          </a:p>
          <a:p>
            <a:pPr marL="1257300" lvl="2" indent="-342900">
              <a:buFont typeface="Arial" panose="020B0604020202020204" pitchFamily="34" charset="0"/>
              <a:buChar char="•"/>
            </a:pPr>
            <a:r>
              <a:rPr lang="en-US" sz="2400" dirty="0"/>
              <a:t>Nuts</a:t>
            </a:r>
          </a:p>
          <a:p>
            <a:pPr marL="1257300" lvl="2" indent="-342900">
              <a:buFont typeface="Arial" panose="020B0604020202020204" pitchFamily="34" charset="0"/>
              <a:buChar char="•"/>
            </a:pPr>
            <a:r>
              <a:rPr lang="en-US" sz="2400" dirty="0"/>
              <a:t>Seeds</a:t>
            </a:r>
          </a:p>
          <a:p>
            <a:pPr marL="1257300" lvl="2" indent="-342900">
              <a:buFont typeface="Arial" panose="020B0604020202020204" pitchFamily="34" charset="0"/>
              <a:buChar char="•"/>
            </a:pPr>
            <a:r>
              <a:rPr lang="en-US" sz="2400" dirty="0"/>
              <a:t>Oils</a:t>
            </a:r>
          </a:p>
          <a:p>
            <a:pPr marL="1257300" lvl="2" indent="-342900">
              <a:buFont typeface="Arial" panose="020B0604020202020204" pitchFamily="34" charset="0"/>
              <a:buChar char="•"/>
            </a:pPr>
            <a:r>
              <a:rPr lang="en-US" sz="2400" dirty="0"/>
              <a:t>Fruits</a:t>
            </a:r>
          </a:p>
          <a:p>
            <a:pPr marL="1257300" lvl="2" indent="-342900">
              <a:buFont typeface="Arial" panose="020B0604020202020204" pitchFamily="34" charset="0"/>
              <a:buChar char="•"/>
            </a:pPr>
            <a:r>
              <a:rPr lang="en-US" sz="2400" dirty="0"/>
              <a:t>Herbs and Spices</a:t>
            </a:r>
          </a:p>
          <a:p>
            <a:pPr marL="1257300" lvl="2" indent="-342900">
              <a:buFont typeface="Arial" panose="020B0604020202020204" pitchFamily="34" charset="0"/>
              <a:buChar char="•"/>
            </a:pPr>
            <a:r>
              <a:rPr lang="en-US" sz="2400" dirty="0"/>
              <a:t>Herbal teas </a:t>
            </a:r>
          </a:p>
          <a:p>
            <a:pPr marL="1257300" lvl="2" indent="-342900">
              <a:buFont typeface="Arial" panose="020B0604020202020204" pitchFamily="34" charset="0"/>
              <a:buChar char="•"/>
            </a:pPr>
            <a:r>
              <a:rPr lang="en-US" sz="2400" dirty="0"/>
              <a:t>Each of these promote “good guy” growth and many will kill “bad guys”!</a:t>
            </a:r>
          </a:p>
          <a:p>
            <a:pPr marL="1714500" lvl="3" indent="-342900">
              <a:buFont typeface="Arial" panose="020B0604020202020204" pitchFamily="34" charset="0"/>
              <a:buChar char="•"/>
            </a:pPr>
            <a:endParaRPr lang="en-US" sz="2200" dirty="0"/>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184195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F199-BD30-D622-2996-E8DF4DFFB12C}"/>
              </a:ext>
            </a:extLst>
          </p:cNvPr>
          <p:cNvSpPr>
            <a:spLocks noGrp="1"/>
          </p:cNvSpPr>
          <p:nvPr>
            <p:ph type="title"/>
          </p:nvPr>
        </p:nvSpPr>
        <p:spPr/>
        <p:txBody>
          <a:bodyPr/>
          <a:lstStyle/>
          <a:p>
            <a:r>
              <a:rPr lang="en-US" dirty="0" err="1"/>
              <a:t>Yahwey’s</a:t>
            </a:r>
            <a:r>
              <a:rPr lang="en-US" dirty="0"/>
              <a:t> Perspective on Physical Health</a:t>
            </a:r>
          </a:p>
        </p:txBody>
      </p:sp>
      <p:sp>
        <p:nvSpPr>
          <p:cNvPr id="3" name="Content Placeholder 2">
            <a:extLst>
              <a:ext uri="{FF2B5EF4-FFF2-40B4-BE49-F238E27FC236}">
                <a16:creationId xmlns:a16="http://schemas.microsoft.com/office/drawing/2014/main" id="{EB3BAB03-318D-58D1-DBA6-B49FDC105311}"/>
              </a:ext>
            </a:extLst>
          </p:cNvPr>
          <p:cNvSpPr>
            <a:spLocks noGrp="1"/>
          </p:cNvSpPr>
          <p:nvPr>
            <p:ph idx="1"/>
          </p:nvPr>
        </p:nvSpPr>
        <p:spPr/>
        <p:txBody>
          <a:bodyPr/>
          <a:lstStyle/>
          <a:p>
            <a:r>
              <a:rPr lang="en-US" dirty="0"/>
              <a:t>When Yahweh created us, He gave us a destiny to fulfill – both for this life and life eternal</a:t>
            </a:r>
          </a:p>
          <a:p>
            <a:r>
              <a:rPr lang="en-US" dirty="0"/>
              <a:t>1 Corinthians 6:19-20 makes it clear that our bodies should be treated as a sacred temple – we should protect it and keep it healthy</a:t>
            </a:r>
          </a:p>
          <a:p>
            <a:r>
              <a:rPr lang="en-US" dirty="0"/>
              <a:t>So, does this mean running to the doctor every time we get sick?</a:t>
            </a:r>
          </a:p>
          <a:p>
            <a:r>
              <a:rPr lang="en-US" dirty="0"/>
              <a:t>No, He expects us to look to Him for our physical health (Prov 3:5-8)   go to Him first (2 Chronicles 16:12, James 5:14-15)</a:t>
            </a:r>
          </a:p>
          <a:p>
            <a:endParaRPr lang="en-US" dirty="0"/>
          </a:p>
        </p:txBody>
      </p:sp>
    </p:spTree>
    <p:extLst>
      <p:ext uri="{BB962C8B-B14F-4D97-AF65-F5344CB8AC3E}">
        <p14:creationId xmlns:p14="http://schemas.microsoft.com/office/powerpoint/2010/main" val="2781366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47B2F-49EA-6F33-DFC0-AB8E4C210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F63EE-D1BA-201B-B634-026487636368}"/>
              </a:ext>
            </a:extLst>
          </p:cNvPr>
          <p:cNvSpPr>
            <a:spLocks noGrp="1"/>
          </p:cNvSpPr>
          <p:nvPr>
            <p:ph type="title"/>
          </p:nvPr>
        </p:nvSpPr>
        <p:spPr/>
        <p:txBody>
          <a:bodyPr/>
          <a:lstStyle/>
          <a:p>
            <a:r>
              <a:rPr lang="en-US" dirty="0"/>
              <a:t>Serious Chronic Disease Diet</a:t>
            </a:r>
          </a:p>
        </p:txBody>
      </p:sp>
      <p:sp>
        <p:nvSpPr>
          <p:cNvPr id="3" name="Content Placeholder 2">
            <a:extLst>
              <a:ext uri="{FF2B5EF4-FFF2-40B4-BE49-F238E27FC236}">
                <a16:creationId xmlns:a16="http://schemas.microsoft.com/office/drawing/2014/main" id="{C06D49CF-7C28-116F-9F77-E9DF32035CC1}"/>
              </a:ext>
            </a:extLst>
          </p:cNvPr>
          <p:cNvSpPr>
            <a:spLocks noGrp="1"/>
          </p:cNvSpPr>
          <p:nvPr>
            <p:ph idx="1"/>
          </p:nvPr>
        </p:nvSpPr>
        <p:spPr>
          <a:xfrm>
            <a:off x="838200" y="1690688"/>
            <a:ext cx="10515600" cy="4351338"/>
          </a:xfrm>
        </p:spPr>
        <p:txBody>
          <a:bodyPr>
            <a:normAutofit/>
          </a:bodyPr>
          <a:lstStyle/>
          <a:p>
            <a:r>
              <a:rPr lang="en-US" dirty="0"/>
              <a:t>Chris Wark’s Square One diet</a:t>
            </a:r>
          </a:p>
          <a:p>
            <a:pPr lvl="1"/>
            <a:r>
              <a:rPr lang="en-US" dirty="0"/>
              <a:t>If you’re dealing with a significant chronic disease (cancer, heart disease, diabetes, NAFLD, metabolic syndrome, MS, autism, Alzheimer’s, lupus, osteoarthritis, etc., I recommend something similar to Chris Wark’s Square One diet.</a:t>
            </a:r>
          </a:p>
          <a:p>
            <a:pPr lvl="1"/>
            <a:r>
              <a:rPr lang="en-US" dirty="0"/>
              <a:t> This diet is designed to both supercharge the immune system and at the same time restore the body’s microbiome.</a:t>
            </a:r>
          </a:p>
          <a:p>
            <a:pPr lvl="1"/>
            <a:r>
              <a:rPr lang="en-US" dirty="0"/>
              <a:t>It is a big commitment but if done consistently will resolve most any chronic condition more fully than any medical intervention, supplements, or other diet plan.</a:t>
            </a:r>
          </a:p>
        </p:txBody>
      </p:sp>
    </p:spTree>
    <p:extLst>
      <p:ext uri="{BB962C8B-B14F-4D97-AF65-F5344CB8AC3E}">
        <p14:creationId xmlns:p14="http://schemas.microsoft.com/office/powerpoint/2010/main" val="3118453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D9FEB-1C02-AB5E-BDE3-BA06D517EF13}"/>
              </a:ext>
            </a:extLst>
          </p:cNvPr>
          <p:cNvPicPr>
            <a:picLocks noChangeAspect="1"/>
          </p:cNvPicPr>
          <p:nvPr/>
        </p:nvPicPr>
        <p:blipFill>
          <a:blip r:embed="rId2"/>
          <a:stretch>
            <a:fillRect/>
          </a:stretch>
        </p:blipFill>
        <p:spPr>
          <a:xfrm>
            <a:off x="831668" y="1904030"/>
            <a:ext cx="2287116" cy="3429000"/>
          </a:xfrm>
          <a:prstGeom prst="rect">
            <a:avLst/>
          </a:prstGeom>
        </p:spPr>
      </p:pic>
      <p:pic>
        <p:nvPicPr>
          <p:cNvPr id="3" name="Picture 2">
            <a:extLst>
              <a:ext uri="{FF2B5EF4-FFF2-40B4-BE49-F238E27FC236}">
                <a16:creationId xmlns:a16="http://schemas.microsoft.com/office/drawing/2014/main" id="{EFEE85E7-98BD-6375-3177-A932FBC4BEBD}"/>
              </a:ext>
            </a:extLst>
          </p:cNvPr>
          <p:cNvPicPr>
            <a:picLocks noChangeAspect="1"/>
          </p:cNvPicPr>
          <p:nvPr/>
        </p:nvPicPr>
        <p:blipFill>
          <a:blip r:embed="rId3"/>
          <a:stretch>
            <a:fillRect/>
          </a:stretch>
        </p:blipFill>
        <p:spPr>
          <a:xfrm>
            <a:off x="9197482" y="1904030"/>
            <a:ext cx="2540221" cy="1862994"/>
          </a:xfrm>
          <a:prstGeom prst="rect">
            <a:avLst/>
          </a:prstGeom>
        </p:spPr>
      </p:pic>
      <p:pic>
        <p:nvPicPr>
          <p:cNvPr id="4" name="Picture 3">
            <a:extLst>
              <a:ext uri="{FF2B5EF4-FFF2-40B4-BE49-F238E27FC236}">
                <a16:creationId xmlns:a16="http://schemas.microsoft.com/office/drawing/2014/main" id="{BF1940B1-E23F-B340-DCA1-952757CC3FDD}"/>
              </a:ext>
            </a:extLst>
          </p:cNvPr>
          <p:cNvPicPr>
            <a:picLocks noChangeAspect="1"/>
          </p:cNvPicPr>
          <p:nvPr/>
        </p:nvPicPr>
        <p:blipFill>
          <a:blip r:embed="rId3"/>
          <a:stretch>
            <a:fillRect/>
          </a:stretch>
        </p:blipFill>
        <p:spPr>
          <a:xfrm>
            <a:off x="3118784" y="1904030"/>
            <a:ext cx="2540221" cy="1862994"/>
          </a:xfrm>
          <a:prstGeom prst="rect">
            <a:avLst/>
          </a:prstGeom>
        </p:spPr>
      </p:pic>
      <p:pic>
        <p:nvPicPr>
          <p:cNvPr id="5" name="Picture 4">
            <a:extLst>
              <a:ext uri="{FF2B5EF4-FFF2-40B4-BE49-F238E27FC236}">
                <a16:creationId xmlns:a16="http://schemas.microsoft.com/office/drawing/2014/main" id="{F0D7EF2F-3F4E-280D-CEAE-AB6B0A9D5FD7}"/>
              </a:ext>
            </a:extLst>
          </p:cNvPr>
          <p:cNvPicPr>
            <a:picLocks noChangeAspect="1"/>
          </p:cNvPicPr>
          <p:nvPr/>
        </p:nvPicPr>
        <p:blipFill>
          <a:blip r:embed="rId4"/>
          <a:stretch>
            <a:fillRect/>
          </a:stretch>
        </p:blipFill>
        <p:spPr>
          <a:xfrm>
            <a:off x="5966375" y="2001900"/>
            <a:ext cx="2923736" cy="1902301"/>
          </a:xfrm>
          <a:prstGeom prst="rect">
            <a:avLst/>
          </a:prstGeom>
        </p:spPr>
      </p:pic>
      <p:sp>
        <p:nvSpPr>
          <p:cNvPr id="6" name="TextBox 5">
            <a:extLst>
              <a:ext uri="{FF2B5EF4-FFF2-40B4-BE49-F238E27FC236}">
                <a16:creationId xmlns:a16="http://schemas.microsoft.com/office/drawing/2014/main" id="{AA621DA1-D638-F5BA-771E-9399ED37A5A6}"/>
              </a:ext>
            </a:extLst>
          </p:cNvPr>
          <p:cNvSpPr txBox="1"/>
          <p:nvPr/>
        </p:nvSpPr>
        <p:spPr>
          <a:xfrm>
            <a:off x="1774928" y="1175528"/>
            <a:ext cx="8984512" cy="584775"/>
          </a:xfrm>
          <a:prstGeom prst="rect">
            <a:avLst/>
          </a:prstGeom>
          <a:noFill/>
        </p:spPr>
        <p:txBody>
          <a:bodyPr wrap="square" rtlCol="0">
            <a:spAutoFit/>
          </a:bodyPr>
          <a:lstStyle/>
          <a:p>
            <a:r>
              <a:rPr lang="en-US" sz="3200" dirty="0"/>
              <a:t>Supercharge Immune System &amp; Restore Microbiome</a:t>
            </a:r>
          </a:p>
        </p:txBody>
      </p:sp>
      <p:sp>
        <p:nvSpPr>
          <p:cNvPr id="7" name="TextBox 6">
            <a:extLst>
              <a:ext uri="{FF2B5EF4-FFF2-40B4-BE49-F238E27FC236}">
                <a16:creationId xmlns:a16="http://schemas.microsoft.com/office/drawing/2014/main" id="{404E5C1B-9ABB-159E-4F61-B607848AB8D2}"/>
              </a:ext>
            </a:extLst>
          </p:cNvPr>
          <p:cNvSpPr txBox="1"/>
          <p:nvPr/>
        </p:nvSpPr>
        <p:spPr>
          <a:xfrm>
            <a:off x="4062548" y="385470"/>
            <a:ext cx="3513909" cy="646331"/>
          </a:xfrm>
          <a:prstGeom prst="rect">
            <a:avLst/>
          </a:prstGeom>
          <a:noFill/>
        </p:spPr>
        <p:txBody>
          <a:bodyPr wrap="square" rtlCol="0">
            <a:spAutoFit/>
          </a:bodyPr>
          <a:lstStyle/>
          <a:p>
            <a:r>
              <a:rPr lang="en-US" sz="3600" dirty="0"/>
              <a:t>Square One Diet</a:t>
            </a:r>
          </a:p>
        </p:txBody>
      </p:sp>
      <p:sp>
        <p:nvSpPr>
          <p:cNvPr id="8" name="TextBox 7">
            <a:extLst>
              <a:ext uri="{FF2B5EF4-FFF2-40B4-BE49-F238E27FC236}">
                <a16:creationId xmlns:a16="http://schemas.microsoft.com/office/drawing/2014/main" id="{F9305954-70F6-3E92-D068-A876B64AE821}"/>
              </a:ext>
            </a:extLst>
          </p:cNvPr>
          <p:cNvSpPr txBox="1"/>
          <p:nvPr/>
        </p:nvSpPr>
        <p:spPr>
          <a:xfrm>
            <a:off x="705115" y="5533721"/>
            <a:ext cx="2540221" cy="707886"/>
          </a:xfrm>
          <a:prstGeom prst="rect">
            <a:avLst/>
          </a:prstGeom>
          <a:noFill/>
        </p:spPr>
        <p:txBody>
          <a:bodyPr wrap="square" rtlCol="0">
            <a:spAutoFit/>
          </a:bodyPr>
          <a:lstStyle/>
          <a:p>
            <a:pPr algn="ctr"/>
            <a:r>
              <a:rPr lang="en-US" sz="2000" dirty="0"/>
              <a:t>40+ oz Carrot/Celery</a:t>
            </a:r>
          </a:p>
          <a:p>
            <a:pPr algn="ctr"/>
            <a:r>
              <a:rPr lang="en-US" sz="2000" dirty="0"/>
              <a:t> Juice</a:t>
            </a:r>
          </a:p>
        </p:txBody>
      </p:sp>
      <p:sp>
        <p:nvSpPr>
          <p:cNvPr id="9" name="TextBox 8">
            <a:extLst>
              <a:ext uri="{FF2B5EF4-FFF2-40B4-BE49-F238E27FC236}">
                <a16:creationId xmlns:a16="http://schemas.microsoft.com/office/drawing/2014/main" id="{399DBE22-172C-44CB-D8DA-C0D82C3E54DB}"/>
              </a:ext>
            </a:extLst>
          </p:cNvPr>
          <p:cNvSpPr txBox="1"/>
          <p:nvPr/>
        </p:nvSpPr>
        <p:spPr>
          <a:xfrm>
            <a:off x="3592285" y="4019002"/>
            <a:ext cx="1917008" cy="400110"/>
          </a:xfrm>
          <a:prstGeom prst="rect">
            <a:avLst/>
          </a:prstGeom>
          <a:noFill/>
        </p:spPr>
        <p:txBody>
          <a:bodyPr wrap="square" rtlCol="0">
            <a:spAutoFit/>
          </a:bodyPr>
          <a:lstStyle/>
          <a:p>
            <a:r>
              <a:rPr lang="en-US" sz="2000" dirty="0"/>
              <a:t>Large Salad</a:t>
            </a:r>
          </a:p>
        </p:txBody>
      </p:sp>
      <p:sp>
        <p:nvSpPr>
          <p:cNvPr id="11" name="TextBox 10">
            <a:extLst>
              <a:ext uri="{FF2B5EF4-FFF2-40B4-BE49-F238E27FC236}">
                <a16:creationId xmlns:a16="http://schemas.microsoft.com/office/drawing/2014/main" id="{AE5F291C-F979-7F8F-D899-BF59B0976E08}"/>
              </a:ext>
            </a:extLst>
          </p:cNvPr>
          <p:cNvSpPr txBox="1"/>
          <p:nvPr/>
        </p:nvSpPr>
        <p:spPr>
          <a:xfrm>
            <a:off x="9622987" y="4093024"/>
            <a:ext cx="1917008" cy="400110"/>
          </a:xfrm>
          <a:prstGeom prst="rect">
            <a:avLst/>
          </a:prstGeom>
          <a:noFill/>
        </p:spPr>
        <p:txBody>
          <a:bodyPr wrap="square" rtlCol="0">
            <a:spAutoFit/>
          </a:bodyPr>
          <a:lstStyle/>
          <a:p>
            <a:r>
              <a:rPr lang="en-US" sz="2000" dirty="0"/>
              <a:t>Large Salad</a:t>
            </a:r>
          </a:p>
        </p:txBody>
      </p:sp>
      <p:sp>
        <p:nvSpPr>
          <p:cNvPr id="12" name="TextBox 11">
            <a:extLst>
              <a:ext uri="{FF2B5EF4-FFF2-40B4-BE49-F238E27FC236}">
                <a16:creationId xmlns:a16="http://schemas.microsoft.com/office/drawing/2014/main" id="{57384C9B-3008-1871-E471-985858717546}"/>
              </a:ext>
            </a:extLst>
          </p:cNvPr>
          <p:cNvSpPr txBox="1"/>
          <p:nvPr/>
        </p:nvSpPr>
        <p:spPr>
          <a:xfrm>
            <a:off x="6692546" y="4062542"/>
            <a:ext cx="1917008" cy="400110"/>
          </a:xfrm>
          <a:prstGeom prst="rect">
            <a:avLst/>
          </a:prstGeom>
          <a:noFill/>
        </p:spPr>
        <p:txBody>
          <a:bodyPr wrap="square" rtlCol="0">
            <a:spAutoFit/>
          </a:bodyPr>
          <a:lstStyle/>
          <a:p>
            <a:r>
              <a:rPr lang="en-US" sz="2000" dirty="0"/>
              <a:t>32+ oz Smoothie</a:t>
            </a:r>
          </a:p>
        </p:txBody>
      </p:sp>
      <p:grpSp>
        <p:nvGrpSpPr>
          <p:cNvPr id="13" name="Group 12">
            <a:extLst>
              <a:ext uri="{FF2B5EF4-FFF2-40B4-BE49-F238E27FC236}">
                <a16:creationId xmlns:a16="http://schemas.microsoft.com/office/drawing/2014/main" id="{B017BC9F-4D4C-BFBE-3EC8-C3D2FE913471}"/>
              </a:ext>
            </a:extLst>
          </p:cNvPr>
          <p:cNvGrpSpPr/>
          <p:nvPr/>
        </p:nvGrpSpPr>
        <p:grpSpPr>
          <a:xfrm>
            <a:off x="4062548" y="4543823"/>
            <a:ext cx="3069771" cy="2058836"/>
            <a:chOff x="1841862" y="4337125"/>
            <a:chExt cx="3069771" cy="2058836"/>
          </a:xfrm>
        </p:grpSpPr>
        <p:pic>
          <p:nvPicPr>
            <p:cNvPr id="14" name="Picture 4" descr="Fresh red apple isolated on white. With clipping path Fresh red apple isolated on white. With clipping path apple stock pictures, royalty-free photos &amp; images">
              <a:extLst>
                <a:ext uri="{FF2B5EF4-FFF2-40B4-BE49-F238E27FC236}">
                  <a16:creationId xmlns:a16="http://schemas.microsoft.com/office/drawing/2014/main" id="{014AD9A0-6253-1D0A-B4F3-5A62C7781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956" y="4337125"/>
              <a:ext cx="646331" cy="6463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olorful peppers colorful bell peppers isolated on white background bell pepper stock pictures, royalty-free photos &amp; images">
              <a:extLst>
                <a:ext uri="{FF2B5EF4-FFF2-40B4-BE49-F238E27FC236}">
                  <a16:creationId xmlns:a16="http://schemas.microsoft.com/office/drawing/2014/main" id="{CBB75A5C-EA7B-BC04-49FF-A8AC142825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5451" y="4337125"/>
              <a:ext cx="872490" cy="6044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mall garden radish Small garden radish isolated on white background cutout radish stock pictures, royalty-free photos &amp; images">
              <a:extLst>
                <a:ext uri="{FF2B5EF4-FFF2-40B4-BE49-F238E27FC236}">
                  <a16:creationId xmlns:a16="http://schemas.microsoft.com/office/drawing/2014/main" id="{A016B942-8BC7-E00D-3D03-6430790BE2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5594" y="4917695"/>
              <a:ext cx="937804" cy="9378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A888BE-9954-A5AC-3490-754A4BFEAFF7}"/>
                </a:ext>
              </a:extLst>
            </p:cNvPr>
            <p:cNvPicPr>
              <a:picLocks noChangeAspect="1"/>
            </p:cNvPicPr>
            <p:nvPr/>
          </p:nvPicPr>
          <p:blipFill>
            <a:blip r:embed="rId8"/>
            <a:stretch>
              <a:fillRect/>
            </a:stretch>
          </p:blipFill>
          <p:spPr>
            <a:xfrm>
              <a:off x="2893398" y="5071531"/>
              <a:ext cx="872491" cy="630132"/>
            </a:xfrm>
            <a:prstGeom prst="rect">
              <a:avLst/>
            </a:prstGeom>
          </p:spPr>
        </p:pic>
        <p:pic>
          <p:nvPicPr>
            <p:cNvPr id="18" name="Picture 10" descr="Orange Orange with leaf on white background orange stock pictures, royalty-free photos &amp; images">
              <a:extLst>
                <a:ext uri="{FF2B5EF4-FFF2-40B4-BE49-F238E27FC236}">
                  <a16:creationId xmlns:a16="http://schemas.microsoft.com/office/drawing/2014/main" id="{3FAE0A93-9B1F-DD3F-400D-22C10DE583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7941" y="4392917"/>
              <a:ext cx="628461" cy="5781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Banana (Clipping Path)  banana stock pictures, royalty-free photos &amp; images">
              <a:extLst>
                <a:ext uri="{FF2B5EF4-FFF2-40B4-BE49-F238E27FC236}">
                  <a16:creationId xmlns:a16="http://schemas.microsoft.com/office/drawing/2014/main" id="{0BFED91F-61CA-3D8A-40F2-FF78D7361C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7863" y="5138711"/>
              <a:ext cx="844428" cy="5629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900C462-987B-238F-426A-06FC2E0D1583}"/>
                </a:ext>
              </a:extLst>
            </p:cNvPr>
            <p:cNvSpPr txBox="1"/>
            <p:nvPr/>
          </p:nvSpPr>
          <p:spPr>
            <a:xfrm>
              <a:off x="1841862" y="5995851"/>
              <a:ext cx="3069771" cy="400110"/>
            </a:xfrm>
            <a:prstGeom prst="rect">
              <a:avLst/>
            </a:prstGeom>
            <a:noFill/>
          </p:spPr>
          <p:txBody>
            <a:bodyPr wrap="square" rtlCol="0">
              <a:spAutoFit/>
            </a:bodyPr>
            <a:lstStyle/>
            <a:p>
              <a:r>
                <a:rPr lang="en-US" sz="2000" dirty="0"/>
                <a:t>Snacks – Any fruit or veggie</a:t>
              </a:r>
            </a:p>
          </p:txBody>
        </p:sp>
      </p:grpSp>
      <p:sp>
        <p:nvSpPr>
          <p:cNvPr id="10" name="TextBox 9">
            <a:extLst>
              <a:ext uri="{FF2B5EF4-FFF2-40B4-BE49-F238E27FC236}">
                <a16:creationId xmlns:a16="http://schemas.microsoft.com/office/drawing/2014/main" id="{CBC655C0-3960-C1B7-CCB1-1ACFB51F08D3}"/>
              </a:ext>
            </a:extLst>
          </p:cNvPr>
          <p:cNvSpPr txBox="1"/>
          <p:nvPr/>
        </p:nvSpPr>
        <p:spPr>
          <a:xfrm>
            <a:off x="7389578" y="4749800"/>
            <a:ext cx="4348125" cy="1754326"/>
          </a:xfrm>
          <a:prstGeom prst="rect">
            <a:avLst/>
          </a:prstGeom>
          <a:noFill/>
        </p:spPr>
        <p:txBody>
          <a:bodyPr wrap="square" rtlCol="0">
            <a:spAutoFit/>
          </a:bodyPr>
          <a:lstStyle/>
          <a:p>
            <a:r>
              <a:rPr lang="en-US" b="1" dirty="0"/>
              <a:t>Note:  If attempting to heal from a serious chronic disease, I recommend connecting with a Square One health coach. Every disease needs a unique strategy to deal with the “bad guys” while growing the “good guys”.</a:t>
            </a:r>
          </a:p>
        </p:txBody>
      </p:sp>
    </p:spTree>
    <p:extLst>
      <p:ext uri="{BB962C8B-B14F-4D97-AF65-F5344CB8AC3E}">
        <p14:creationId xmlns:p14="http://schemas.microsoft.com/office/powerpoint/2010/main" val="93693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2A32-330D-5408-5EB5-CA6E7EE69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0B8AD-2998-1408-712E-F7D083AAEA29}"/>
              </a:ext>
            </a:extLst>
          </p:cNvPr>
          <p:cNvSpPr>
            <a:spLocks noGrp="1"/>
          </p:cNvSpPr>
          <p:nvPr>
            <p:ph type="title"/>
          </p:nvPr>
        </p:nvSpPr>
        <p:spPr/>
        <p:txBody>
          <a:bodyPr/>
          <a:lstStyle/>
          <a:p>
            <a:r>
              <a:rPr lang="en-US" dirty="0"/>
              <a:t>Health and Longevity</a:t>
            </a:r>
          </a:p>
        </p:txBody>
      </p:sp>
      <p:sp>
        <p:nvSpPr>
          <p:cNvPr id="3" name="Content Placeholder 2">
            <a:extLst>
              <a:ext uri="{FF2B5EF4-FFF2-40B4-BE49-F238E27FC236}">
                <a16:creationId xmlns:a16="http://schemas.microsoft.com/office/drawing/2014/main" id="{0FBE9219-2E61-B00D-4883-E821D83111DB}"/>
              </a:ext>
            </a:extLst>
          </p:cNvPr>
          <p:cNvSpPr>
            <a:spLocks noGrp="1"/>
          </p:cNvSpPr>
          <p:nvPr>
            <p:ph idx="1"/>
          </p:nvPr>
        </p:nvSpPr>
        <p:spPr>
          <a:xfrm>
            <a:off x="838200" y="1690688"/>
            <a:ext cx="10515600" cy="4351338"/>
          </a:xfrm>
        </p:spPr>
        <p:txBody>
          <a:bodyPr>
            <a:normAutofit/>
          </a:bodyPr>
          <a:lstStyle/>
          <a:p>
            <a:r>
              <a:rPr lang="en-US" dirty="0"/>
              <a:t>Greg’s Recommended Health and Longevity Diet</a:t>
            </a:r>
          </a:p>
          <a:p>
            <a:pPr lvl="1"/>
            <a:r>
              <a:rPr lang="en-US" dirty="0"/>
              <a:t>This diet is intended to restore and maintain your microbiome.</a:t>
            </a:r>
          </a:p>
          <a:p>
            <a:pPr lvl="1"/>
            <a:r>
              <a:rPr lang="en-US" dirty="0"/>
              <a:t>It is designed around Yahweh’s Plan A</a:t>
            </a:r>
          </a:p>
          <a:p>
            <a:pPr lvl="1"/>
            <a:r>
              <a:rPr lang="en-US" dirty="0"/>
              <a:t>It has a well researched and proven track record</a:t>
            </a:r>
          </a:p>
          <a:p>
            <a:pPr lvl="1"/>
            <a:r>
              <a:rPr lang="en-US" dirty="0"/>
              <a:t>It’s not difficult but certainly is a huge paradigm shift from what we are used to. </a:t>
            </a:r>
          </a:p>
          <a:p>
            <a:pPr lvl="1"/>
            <a:r>
              <a:rPr lang="en-US" dirty="0"/>
              <a:t>It does require commitment since years of dietary habit will make it hard to do this for the long haul.</a:t>
            </a:r>
          </a:p>
        </p:txBody>
      </p:sp>
    </p:spTree>
    <p:extLst>
      <p:ext uri="{BB962C8B-B14F-4D97-AF65-F5344CB8AC3E}">
        <p14:creationId xmlns:p14="http://schemas.microsoft.com/office/powerpoint/2010/main" val="20256452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12449-C521-A14A-F6D2-547E9D854B7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D278615-32CD-1D6C-51DD-65D0C07B84E5}"/>
              </a:ext>
            </a:extLst>
          </p:cNvPr>
          <p:cNvSpPr txBox="1"/>
          <p:nvPr/>
        </p:nvSpPr>
        <p:spPr>
          <a:xfrm>
            <a:off x="5911765" y="397604"/>
            <a:ext cx="3918858" cy="584775"/>
          </a:xfrm>
          <a:prstGeom prst="rect">
            <a:avLst/>
          </a:prstGeom>
          <a:noFill/>
        </p:spPr>
        <p:txBody>
          <a:bodyPr wrap="square" rtlCol="0">
            <a:spAutoFit/>
          </a:bodyPr>
          <a:lstStyle/>
          <a:p>
            <a:r>
              <a:rPr lang="en-US" sz="3200" dirty="0"/>
              <a:t>Maintain great health</a:t>
            </a:r>
          </a:p>
        </p:txBody>
      </p:sp>
      <p:sp>
        <p:nvSpPr>
          <p:cNvPr id="7" name="TextBox 6">
            <a:extLst>
              <a:ext uri="{FF2B5EF4-FFF2-40B4-BE49-F238E27FC236}">
                <a16:creationId xmlns:a16="http://schemas.microsoft.com/office/drawing/2014/main" id="{8754D944-D9B4-2945-3DC8-881A50E69D45}"/>
              </a:ext>
            </a:extLst>
          </p:cNvPr>
          <p:cNvSpPr txBox="1"/>
          <p:nvPr/>
        </p:nvSpPr>
        <p:spPr>
          <a:xfrm>
            <a:off x="1724407" y="338022"/>
            <a:ext cx="4457673" cy="1200329"/>
          </a:xfrm>
          <a:prstGeom prst="rect">
            <a:avLst/>
          </a:prstGeom>
          <a:noFill/>
        </p:spPr>
        <p:txBody>
          <a:bodyPr wrap="square" rtlCol="0">
            <a:spAutoFit/>
          </a:bodyPr>
          <a:lstStyle/>
          <a:p>
            <a:r>
              <a:rPr lang="en-US" sz="3600" dirty="0"/>
              <a:t>Greg’s Longevity Diet --</a:t>
            </a:r>
          </a:p>
        </p:txBody>
      </p:sp>
      <p:grpSp>
        <p:nvGrpSpPr>
          <p:cNvPr id="15" name="Group 14">
            <a:extLst>
              <a:ext uri="{FF2B5EF4-FFF2-40B4-BE49-F238E27FC236}">
                <a16:creationId xmlns:a16="http://schemas.microsoft.com/office/drawing/2014/main" id="{CB0BAB81-FE8E-6DEB-27FD-75050D7443E6}"/>
              </a:ext>
            </a:extLst>
          </p:cNvPr>
          <p:cNvGrpSpPr/>
          <p:nvPr/>
        </p:nvGrpSpPr>
        <p:grpSpPr>
          <a:xfrm>
            <a:off x="3371544" y="1375788"/>
            <a:ext cx="2540221" cy="2420568"/>
            <a:chOff x="2965098" y="1872511"/>
            <a:chExt cx="2540221" cy="2420568"/>
          </a:xfrm>
        </p:grpSpPr>
        <p:pic>
          <p:nvPicPr>
            <p:cNvPr id="4" name="Picture 3">
              <a:extLst>
                <a:ext uri="{FF2B5EF4-FFF2-40B4-BE49-F238E27FC236}">
                  <a16:creationId xmlns:a16="http://schemas.microsoft.com/office/drawing/2014/main" id="{59C6E0EA-93CC-D826-ECEB-32F70AB63096}"/>
                </a:ext>
              </a:extLst>
            </p:cNvPr>
            <p:cNvPicPr>
              <a:picLocks noChangeAspect="1"/>
            </p:cNvPicPr>
            <p:nvPr/>
          </p:nvPicPr>
          <p:blipFill>
            <a:blip r:embed="rId2"/>
            <a:stretch>
              <a:fillRect/>
            </a:stretch>
          </p:blipFill>
          <p:spPr>
            <a:xfrm>
              <a:off x="2965098" y="1872511"/>
              <a:ext cx="2540221" cy="1862994"/>
            </a:xfrm>
            <a:prstGeom prst="rect">
              <a:avLst/>
            </a:prstGeom>
          </p:spPr>
        </p:pic>
        <p:sp>
          <p:nvSpPr>
            <p:cNvPr id="9" name="TextBox 8">
              <a:extLst>
                <a:ext uri="{FF2B5EF4-FFF2-40B4-BE49-F238E27FC236}">
                  <a16:creationId xmlns:a16="http://schemas.microsoft.com/office/drawing/2014/main" id="{FE9187E5-CE1A-6D35-EA16-B39AD237CE58}"/>
                </a:ext>
              </a:extLst>
            </p:cNvPr>
            <p:cNvSpPr txBox="1"/>
            <p:nvPr/>
          </p:nvSpPr>
          <p:spPr>
            <a:xfrm>
              <a:off x="3388076" y="3892969"/>
              <a:ext cx="1917008" cy="400110"/>
            </a:xfrm>
            <a:prstGeom prst="rect">
              <a:avLst/>
            </a:prstGeom>
            <a:noFill/>
          </p:spPr>
          <p:txBody>
            <a:bodyPr wrap="square" rtlCol="0">
              <a:spAutoFit/>
            </a:bodyPr>
            <a:lstStyle/>
            <a:p>
              <a:r>
                <a:rPr lang="en-US" sz="2000" dirty="0"/>
                <a:t>Large Salad</a:t>
              </a:r>
            </a:p>
          </p:txBody>
        </p:sp>
      </p:grpSp>
      <p:sp>
        <p:nvSpPr>
          <p:cNvPr id="11" name="TextBox 10">
            <a:extLst>
              <a:ext uri="{FF2B5EF4-FFF2-40B4-BE49-F238E27FC236}">
                <a16:creationId xmlns:a16="http://schemas.microsoft.com/office/drawing/2014/main" id="{34768DB6-CE05-4C5F-7653-B87130E267A6}"/>
              </a:ext>
            </a:extLst>
          </p:cNvPr>
          <p:cNvSpPr txBox="1"/>
          <p:nvPr/>
        </p:nvSpPr>
        <p:spPr>
          <a:xfrm>
            <a:off x="10090056" y="6065034"/>
            <a:ext cx="1260596" cy="400110"/>
          </a:xfrm>
          <a:prstGeom prst="rect">
            <a:avLst/>
          </a:prstGeom>
          <a:noFill/>
        </p:spPr>
        <p:txBody>
          <a:bodyPr wrap="square" rtlCol="0">
            <a:spAutoFit/>
          </a:bodyPr>
          <a:lstStyle/>
          <a:p>
            <a:r>
              <a:rPr lang="en-US" sz="2000" dirty="0"/>
              <a:t>Side Salad</a:t>
            </a:r>
          </a:p>
        </p:txBody>
      </p:sp>
      <p:grpSp>
        <p:nvGrpSpPr>
          <p:cNvPr id="10" name="Group 9">
            <a:extLst>
              <a:ext uri="{FF2B5EF4-FFF2-40B4-BE49-F238E27FC236}">
                <a16:creationId xmlns:a16="http://schemas.microsoft.com/office/drawing/2014/main" id="{17F63060-B63E-2728-9F7A-E4220AD0E717}"/>
              </a:ext>
            </a:extLst>
          </p:cNvPr>
          <p:cNvGrpSpPr/>
          <p:nvPr/>
        </p:nvGrpSpPr>
        <p:grpSpPr>
          <a:xfrm>
            <a:off x="6242180" y="1347826"/>
            <a:ext cx="2923736" cy="2448530"/>
            <a:chOff x="5498280" y="2039889"/>
            <a:chExt cx="2923736" cy="2448530"/>
          </a:xfrm>
        </p:grpSpPr>
        <p:pic>
          <p:nvPicPr>
            <p:cNvPr id="5" name="Picture 4">
              <a:extLst>
                <a:ext uri="{FF2B5EF4-FFF2-40B4-BE49-F238E27FC236}">
                  <a16:creationId xmlns:a16="http://schemas.microsoft.com/office/drawing/2014/main" id="{A27F1FFC-6E69-C732-8929-44E14B9E1661}"/>
                </a:ext>
              </a:extLst>
            </p:cNvPr>
            <p:cNvPicPr>
              <a:picLocks noChangeAspect="1"/>
            </p:cNvPicPr>
            <p:nvPr/>
          </p:nvPicPr>
          <p:blipFill>
            <a:blip r:embed="rId3"/>
            <a:stretch>
              <a:fillRect/>
            </a:stretch>
          </p:blipFill>
          <p:spPr>
            <a:xfrm>
              <a:off x="5498280" y="2039889"/>
              <a:ext cx="2923736" cy="1902301"/>
            </a:xfrm>
            <a:prstGeom prst="rect">
              <a:avLst/>
            </a:prstGeom>
          </p:spPr>
        </p:pic>
        <p:sp>
          <p:nvSpPr>
            <p:cNvPr id="12" name="TextBox 11">
              <a:extLst>
                <a:ext uri="{FF2B5EF4-FFF2-40B4-BE49-F238E27FC236}">
                  <a16:creationId xmlns:a16="http://schemas.microsoft.com/office/drawing/2014/main" id="{3A32134C-2A8E-3E64-5BC7-7E99DB7C2B9D}"/>
                </a:ext>
              </a:extLst>
            </p:cNvPr>
            <p:cNvSpPr txBox="1"/>
            <p:nvPr/>
          </p:nvSpPr>
          <p:spPr>
            <a:xfrm>
              <a:off x="6060929" y="4088309"/>
              <a:ext cx="1917008" cy="400110"/>
            </a:xfrm>
            <a:prstGeom prst="rect">
              <a:avLst/>
            </a:prstGeom>
            <a:noFill/>
          </p:spPr>
          <p:txBody>
            <a:bodyPr wrap="square" rtlCol="0">
              <a:spAutoFit/>
            </a:bodyPr>
            <a:lstStyle/>
            <a:p>
              <a:r>
                <a:rPr lang="en-US" sz="2000" dirty="0"/>
                <a:t>32+ oz Smoothie</a:t>
              </a:r>
            </a:p>
          </p:txBody>
        </p:sp>
      </p:grpSp>
      <p:grpSp>
        <p:nvGrpSpPr>
          <p:cNvPr id="16" name="Group 15">
            <a:extLst>
              <a:ext uri="{FF2B5EF4-FFF2-40B4-BE49-F238E27FC236}">
                <a16:creationId xmlns:a16="http://schemas.microsoft.com/office/drawing/2014/main" id="{A15547EE-1742-BF80-9525-584552D3755B}"/>
              </a:ext>
            </a:extLst>
          </p:cNvPr>
          <p:cNvGrpSpPr/>
          <p:nvPr/>
        </p:nvGrpSpPr>
        <p:grpSpPr>
          <a:xfrm>
            <a:off x="454297" y="1347826"/>
            <a:ext cx="2540221" cy="2284764"/>
            <a:chOff x="424877" y="1951476"/>
            <a:chExt cx="2540221" cy="2284764"/>
          </a:xfrm>
        </p:grpSpPr>
        <p:sp>
          <p:nvSpPr>
            <p:cNvPr id="8" name="TextBox 7">
              <a:extLst>
                <a:ext uri="{FF2B5EF4-FFF2-40B4-BE49-F238E27FC236}">
                  <a16:creationId xmlns:a16="http://schemas.microsoft.com/office/drawing/2014/main" id="{D2C77FD5-B392-7C17-1400-9332C8B8C27C}"/>
                </a:ext>
              </a:extLst>
            </p:cNvPr>
            <p:cNvSpPr txBox="1"/>
            <p:nvPr/>
          </p:nvSpPr>
          <p:spPr>
            <a:xfrm>
              <a:off x="631370" y="3836130"/>
              <a:ext cx="2287116" cy="400110"/>
            </a:xfrm>
            <a:prstGeom prst="rect">
              <a:avLst/>
            </a:prstGeom>
            <a:noFill/>
          </p:spPr>
          <p:txBody>
            <a:bodyPr wrap="square" rtlCol="0">
              <a:spAutoFit/>
            </a:bodyPr>
            <a:lstStyle/>
            <a:p>
              <a:r>
                <a:rPr lang="en-US" sz="2000" dirty="0"/>
                <a:t>WFPB Breakfast</a:t>
              </a:r>
            </a:p>
          </p:txBody>
        </p:sp>
        <p:pic>
          <p:nvPicPr>
            <p:cNvPr id="1026" name="Picture 2" descr="Cute Little Girl Looking at Camera While Eating Cereals for Breakfast at Home Happy young girl having fun while eating cereals with fruit for breakfast in a kitchen in the morning breakfast cereal stock pictures, royalty-free photos &amp; images">
              <a:extLst>
                <a:ext uri="{FF2B5EF4-FFF2-40B4-BE49-F238E27FC236}">
                  <a16:creationId xmlns:a16="http://schemas.microsoft.com/office/drawing/2014/main" id="{7FAEF5A6-8375-067E-0131-284E7FD86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77" y="1951476"/>
              <a:ext cx="2540221" cy="169348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03CC9619-41C1-FA31-90A4-8DC5A85594A4}"/>
              </a:ext>
            </a:extLst>
          </p:cNvPr>
          <p:cNvPicPr>
            <a:picLocks noChangeAspect="1"/>
          </p:cNvPicPr>
          <p:nvPr/>
        </p:nvPicPr>
        <p:blipFill>
          <a:blip r:embed="rId5"/>
          <a:stretch>
            <a:fillRect/>
          </a:stretch>
        </p:blipFill>
        <p:spPr>
          <a:xfrm>
            <a:off x="9645807" y="1308157"/>
            <a:ext cx="2149094" cy="2070835"/>
          </a:xfrm>
          <a:prstGeom prst="rect">
            <a:avLst/>
          </a:prstGeom>
        </p:spPr>
      </p:pic>
      <p:sp>
        <p:nvSpPr>
          <p:cNvPr id="18" name="TextBox 17">
            <a:extLst>
              <a:ext uri="{FF2B5EF4-FFF2-40B4-BE49-F238E27FC236}">
                <a16:creationId xmlns:a16="http://schemas.microsoft.com/office/drawing/2014/main" id="{EFB44395-BEF6-2402-27B3-8AFAF53BCB23}"/>
              </a:ext>
            </a:extLst>
          </p:cNvPr>
          <p:cNvSpPr txBox="1"/>
          <p:nvPr/>
        </p:nvSpPr>
        <p:spPr>
          <a:xfrm>
            <a:off x="9761850" y="3479009"/>
            <a:ext cx="1917008" cy="707886"/>
          </a:xfrm>
          <a:prstGeom prst="rect">
            <a:avLst/>
          </a:prstGeom>
          <a:noFill/>
        </p:spPr>
        <p:txBody>
          <a:bodyPr wrap="square" rtlCol="0">
            <a:spAutoFit/>
          </a:bodyPr>
          <a:lstStyle/>
          <a:p>
            <a:pPr algn="ctr"/>
            <a:r>
              <a:rPr lang="en-US" sz="2000" dirty="0"/>
              <a:t>Cooked veggies, legumes or Soup</a:t>
            </a:r>
          </a:p>
        </p:txBody>
      </p:sp>
      <p:grpSp>
        <p:nvGrpSpPr>
          <p:cNvPr id="21" name="Group 20">
            <a:extLst>
              <a:ext uri="{FF2B5EF4-FFF2-40B4-BE49-F238E27FC236}">
                <a16:creationId xmlns:a16="http://schemas.microsoft.com/office/drawing/2014/main" id="{4C94B3E5-EDC1-2770-7E45-D94CC0A92AEB}"/>
              </a:ext>
            </a:extLst>
          </p:cNvPr>
          <p:cNvGrpSpPr/>
          <p:nvPr/>
        </p:nvGrpSpPr>
        <p:grpSpPr>
          <a:xfrm>
            <a:off x="1955595" y="4337125"/>
            <a:ext cx="3652759" cy="2128019"/>
            <a:chOff x="1955594" y="4337125"/>
            <a:chExt cx="3669298" cy="2128019"/>
          </a:xfrm>
        </p:grpSpPr>
        <p:pic>
          <p:nvPicPr>
            <p:cNvPr id="1028" name="Picture 4" descr="Fresh red apple isolated on white. With clipping path Fresh red apple isolated on white. With clipping path apple stock pictures, royalty-free photos &amp; images">
              <a:extLst>
                <a:ext uri="{FF2B5EF4-FFF2-40B4-BE49-F238E27FC236}">
                  <a16:creationId xmlns:a16="http://schemas.microsoft.com/office/drawing/2014/main" id="{8FF05027-AA7A-B073-CF03-EDB61A167F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956" y="4337125"/>
              <a:ext cx="646331" cy="646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orful peppers colorful bell peppers isolated on white background bell pepper stock pictures, royalty-free photos &amp; images">
              <a:extLst>
                <a:ext uri="{FF2B5EF4-FFF2-40B4-BE49-F238E27FC236}">
                  <a16:creationId xmlns:a16="http://schemas.microsoft.com/office/drawing/2014/main" id="{BDD47334-CC73-CCDD-229E-F760CE07E4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5451" y="4337125"/>
              <a:ext cx="872490" cy="6044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all garden radish Small garden radish isolated on white background cutout radish stock pictures, royalty-free photos &amp; images">
              <a:extLst>
                <a:ext uri="{FF2B5EF4-FFF2-40B4-BE49-F238E27FC236}">
                  <a16:creationId xmlns:a16="http://schemas.microsoft.com/office/drawing/2014/main" id="{C0E4066F-2BDD-048B-669D-77D2BD349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594" y="4917695"/>
              <a:ext cx="937804" cy="9378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A51C3CA-6553-5DFA-9B9E-9DA3E8040536}"/>
                </a:ext>
              </a:extLst>
            </p:cNvPr>
            <p:cNvPicPr>
              <a:picLocks noChangeAspect="1"/>
            </p:cNvPicPr>
            <p:nvPr/>
          </p:nvPicPr>
          <p:blipFill>
            <a:blip r:embed="rId9"/>
            <a:stretch>
              <a:fillRect/>
            </a:stretch>
          </p:blipFill>
          <p:spPr>
            <a:xfrm>
              <a:off x="2893398" y="5071531"/>
              <a:ext cx="872491" cy="630132"/>
            </a:xfrm>
            <a:prstGeom prst="rect">
              <a:avLst/>
            </a:prstGeom>
          </p:spPr>
        </p:pic>
        <p:pic>
          <p:nvPicPr>
            <p:cNvPr id="1034" name="Picture 10" descr="Orange Orange with leaf on white background orange stock pictures, royalty-free photos &amp; images">
              <a:extLst>
                <a:ext uri="{FF2B5EF4-FFF2-40B4-BE49-F238E27FC236}">
                  <a16:creationId xmlns:a16="http://schemas.microsoft.com/office/drawing/2014/main" id="{DCBA8CEB-8969-E721-E57A-50C99B9F21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7941" y="4392917"/>
              <a:ext cx="628461" cy="5781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nana (Clipping Path)  banana stock pictures, royalty-free photos &amp; images">
              <a:extLst>
                <a:ext uri="{FF2B5EF4-FFF2-40B4-BE49-F238E27FC236}">
                  <a16:creationId xmlns:a16="http://schemas.microsoft.com/office/drawing/2014/main" id="{EFA6858E-8836-4BED-37D5-DC75AD056E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7863" y="5138711"/>
              <a:ext cx="844428" cy="5629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5F3C6F6-E17C-B8B8-8FB6-CA0E9F911F63}"/>
                </a:ext>
              </a:extLst>
            </p:cNvPr>
            <p:cNvSpPr txBox="1"/>
            <p:nvPr/>
          </p:nvSpPr>
          <p:spPr>
            <a:xfrm>
              <a:off x="2555121" y="6065034"/>
              <a:ext cx="3069771" cy="400110"/>
            </a:xfrm>
            <a:prstGeom prst="rect">
              <a:avLst/>
            </a:prstGeom>
            <a:noFill/>
          </p:spPr>
          <p:txBody>
            <a:bodyPr wrap="square" rtlCol="0">
              <a:spAutoFit/>
            </a:bodyPr>
            <a:lstStyle/>
            <a:p>
              <a:r>
                <a:rPr lang="en-US" sz="2000" dirty="0"/>
                <a:t>Snacks – Any fruit or veggie</a:t>
              </a:r>
            </a:p>
          </p:txBody>
        </p:sp>
      </p:grpSp>
      <p:pic>
        <p:nvPicPr>
          <p:cNvPr id="25" name="Picture 24">
            <a:extLst>
              <a:ext uri="{FF2B5EF4-FFF2-40B4-BE49-F238E27FC236}">
                <a16:creationId xmlns:a16="http://schemas.microsoft.com/office/drawing/2014/main" id="{6C1D5A4E-1248-5A33-6C7A-D9B59C5BA302}"/>
              </a:ext>
            </a:extLst>
          </p:cNvPr>
          <p:cNvPicPr>
            <a:picLocks noChangeAspect="1"/>
          </p:cNvPicPr>
          <p:nvPr/>
        </p:nvPicPr>
        <p:blipFill>
          <a:blip r:embed="rId12"/>
          <a:stretch>
            <a:fillRect/>
          </a:stretch>
        </p:blipFill>
        <p:spPr>
          <a:xfrm>
            <a:off x="10090056" y="4911150"/>
            <a:ext cx="1260596" cy="944349"/>
          </a:xfrm>
          <a:prstGeom prst="rect">
            <a:avLst/>
          </a:prstGeom>
        </p:spPr>
      </p:pic>
      <p:pic>
        <p:nvPicPr>
          <p:cNvPr id="29" name="Picture 28">
            <a:extLst>
              <a:ext uri="{FF2B5EF4-FFF2-40B4-BE49-F238E27FC236}">
                <a16:creationId xmlns:a16="http://schemas.microsoft.com/office/drawing/2014/main" id="{EDF8F81E-B4A2-5D19-700F-BB20B1444723}"/>
              </a:ext>
            </a:extLst>
          </p:cNvPr>
          <p:cNvPicPr>
            <a:picLocks noChangeAspect="1"/>
          </p:cNvPicPr>
          <p:nvPr/>
        </p:nvPicPr>
        <p:blipFill>
          <a:blip r:embed="rId13"/>
          <a:stretch>
            <a:fillRect/>
          </a:stretch>
        </p:blipFill>
        <p:spPr>
          <a:xfrm>
            <a:off x="4445347" y="4528746"/>
            <a:ext cx="971566" cy="777898"/>
          </a:xfrm>
          <a:prstGeom prst="rect">
            <a:avLst/>
          </a:prstGeom>
        </p:spPr>
      </p:pic>
    </p:spTree>
    <p:extLst>
      <p:ext uri="{BB962C8B-B14F-4D97-AF65-F5344CB8AC3E}">
        <p14:creationId xmlns:p14="http://schemas.microsoft.com/office/powerpoint/2010/main" val="434555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C389-0507-C6D4-827F-59217FF1075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93B91B2-527F-1B95-D288-AA81D9ECBA17}"/>
              </a:ext>
            </a:extLst>
          </p:cNvPr>
          <p:cNvGrpSpPr/>
          <p:nvPr/>
        </p:nvGrpSpPr>
        <p:grpSpPr>
          <a:xfrm>
            <a:off x="1228016" y="351085"/>
            <a:ext cx="9652253" cy="646331"/>
            <a:chOff x="1724407" y="338022"/>
            <a:chExt cx="8083425" cy="646331"/>
          </a:xfrm>
        </p:grpSpPr>
        <p:sp>
          <p:nvSpPr>
            <p:cNvPr id="6" name="TextBox 5">
              <a:extLst>
                <a:ext uri="{FF2B5EF4-FFF2-40B4-BE49-F238E27FC236}">
                  <a16:creationId xmlns:a16="http://schemas.microsoft.com/office/drawing/2014/main" id="{9C14827A-B66F-7277-02B1-95D16F7B0517}"/>
                </a:ext>
              </a:extLst>
            </p:cNvPr>
            <p:cNvSpPr txBox="1"/>
            <p:nvPr/>
          </p:nvSpPr>
          <p:spPr>
            <a:xfrm>
              <a:off x="5385464" y="399578"/>
              <a:ext cx="4422368" cy="584775"/>
            </a:xfrm>
            <a:prstGeom prst="rect">
              <a:avLst/>
            </a:prstGeom>
            <a:noFill/>
          </p:spPr>
          <p:txBody>
            <a:bodyPr wrap="square" rtlCol="0">
              <a:spAutoFit/>
            </a:bodyPr>
            <a:lstStyle/>
            <a:p>
              <a:r>
                <a:rPr lang="en-US" sz="3200" dirty="0"/>
                <a:t>Maintain great health</a:t>
              </a:r>
            </a:p>
          </p:txBody>
        </p:sp>
        <p:sp>
          <p:nvSpPr>
            <p:cNvPr id="7" name="TextBox 6">
              <a:extLst>
                <a:ext uri="{FF2B5EF4-FFF2-40B4-BE49-F238E27FC236}">
                  <a16:creationId xmlns:a16="http://schemas.microsoft.com/office/drawing/2014/main" id="{7FAF90F8-DBA1-3A0A-6EB9-624734B9C194}"/>
                </a:ext>
              </a:extLst>
            </p:cNvPr>
            <p:cNvSpPr txBox="1"/>
            <p:nvPr/>
          </p:nvSpPr>
          <p:spPr>
            <a:xfrm>
              <a:off x="1724407" y="338022"/>
              <a:ext cx="4457673" cy="646331"/>
            </a:xfrm>
            <a:prstGeom prst="rect">
              <a:avLst/>
            </a:prstGeom>
            <a:noFill/>
          </p:spPr>
          <p:txBody>
            <a:bodyPr wrap="square" rtlCol="0">
              <a:spAutoFit/>
            </a:bodyPr>
            <a:lstStyle/>
            <a:p>
              <a:r>
                <a:rPr lang="en-US" sz="3600" dirty="0"/>
                <a:t>Greg’s Longevity Diet -</a:t>
              </a:r>
            </a:p>
          </p:txBody>
        </p:sp>
      </p:grpSp>
      <p:sp>
        <p:nvSpPr>
          <p:cNvPr id="2" name="TextBox 1">
            <a:extLst>
              <a:ext uri="{FF2B5EF4-FFF2-40B4-BE49-F238E27FC236}">
                <a16:creationId xmlns:a16="http://schemas.microsoft.com/office/drawing/2014/main" id="{7D22D1BF-9B94-5DF4-ECC2-765AABC2645A}"/>
              </a:ext>
            </a:extLst>
          </p:cNvPr>
          <p:cNvSpPr txBox="1"/>
          <p:nvPr/>
        </p:nvSpPr>
        <p:spPr>
          <a:xfrm>
            <a:off x="990600" y="1041961"/>
            <a:ext cx="10020300" cy="6063198"/>
          </a:xfrm>
          <a:prstGeom prst="rect">
            <a:avLst/>
          </a:prstGeom>
          <a:noFill/>
        </p:spPr>
        <p:txBody>
          <a:bodyPr wrap="square" rtlCol="0">
            <a:spAutoFit/>
          </a:bodyPr>
          <a:lstStyle/>
          <a:p>
            <a:pPr marL="342900" indent="-342900">
              <a:buFont typeface="Arial" panose="020B0604020202020204" pitchFamily="34" charset="0"/>
              <a:buChar char="•"/>
            </a:pPr>
            <a:r>
              <a:rPr lang="en-US" sz="2400" dirty="0"/>
              <a:t>32+ oz smoothie</a:t>
            </a:r>
          </a:p>
          <a:p>
            <a:pPr marL="342900" indent="-342900">
              <a:buFont typeface="Arial" panose="020B0604020202020204" pitchFamily="34" charset="0"/>
              <a:buChar char="•"/>
            </a:pPr>
            <a:r>
              <a:rPr lang="en-US" sz="2400" dirty="0"/>
              <a:t> Large salad(s) with Olive Oil or WFPB salad dressing</a:t>
            </a:r>
          </a:p>
          <a:p>
            <a:pPr marL="342900" indent="-342900">
              <a:buFont typeface="Arial" panose="020B0604020202020204" pitchFamily="34" charset="0"/>
              <a:buChar char="•"/>
            </a:pPr>
            <a:r>
              <a:rPr lang="en-US" sz="2400" dirty="0"/>
              <a:t>Find a way to add 1 Tbsp each of: softened chia seeds, hemp seeds, and fresh ground flax to the food you eat each day.</a:t>
            </a:r>
          </a:p>
          <a:p>
            <a:pPr marL="342900" indent="-342900">
              <a:buFont typeface="Arial" panose="020B0604020202020204" pitchFamily="34" charset="0"/>
              <a:buChar char="•"/>
            </a:pPr>
            <a:r>
              <a:rPr lang="en-US" sz="2400" dirty="0"/>
              <a:t>Be creative with plant based whole foods for the rest of meals</a:t>
            </a:r>
          </a:p>
          <a:p>
            <a:pPr marL="342900" indent="-342900">
              <a:buFont typeface="Arial" panose="020B0604020202020204" pitchFamily="34" charset="0"/>
              <a:buChar char="•"/>
            </a:pPr>
            <a:r>
              <a:rPr lang="en-US" sz="2400" dirty="0"/>
              <a:t>Some ideas (proven recipes)</a:t>
            </a:r>
          </a:p>
          <a:p>
            <a:pPr marL="800100" lvl="1" indent="-342900">
              <a:buFont typeface="Arial" panose="020B0604020202020204" pitchFamily="34" charset="0"/>
              <a:buChar char="•"/>
            </a:pPr>
            <a:r>
              <a:rPr lang="en-US" sz="2200" dirty="0"/>
              <a:t>Waffles: homemade almond flour, chia seeds, etc.</a:t>
            </a:r>
          </a:p>
          <a:p>
            <a:pPr marL="800100" lvl="1" indent="-342900">
              <a:buFont typeface="Arial" panose="020B0604020202020204" pitchFamily="34" charset="0"/>
              <a:buChar char="•"/>
            </a:pPr>
            <a:r>
              <a:rPr lang="en-US" sz="2200" dirty="0"/>
              <a:t>Pot Roast: selected mushrooms instead of meat</a:t>
            </a:r>
          </a:p>
          <a:p>
            <a:pPr marL="800100" lvl="1" indent="-342900">
              <a:buFont typeface="Arial" panose="020B0604020202020204" pitchFamily="34" charset="0"/>
              <a:buChar char="•"/>
            </a:pPr>
            <a:r>
              <a:rPr lang="en-US" sz="2200" dirty="0"/>
              <a:t>BLTs: use Jodi’s “</a:t>
            </a:r>
            <a:r>
              <a:rPr lang="en-US" sz="2200" dirty="0" err="1"/>
              <a:t>baken</a:t>
            </a:r>
            <a:r>
              <a:rPr lang="en-US" sz="2200" dirty="0"/>
              <a:t> beets” in place of bacon</a:t>
            </a:r>
          </a:p>
          <a:p>
            <a:pPr marL="800100" lvl="1" indent="-342900">
              <a:buFont typeface="Arial" panose="020B0604020202020204" pitchFamily="34" charset="0"/>
              <a:buChar char="•"/>
            </a:pPr>
            <a:r>
              <a:rPr lang="en-US" sz="2200" dirty="0"/>
              <a:t>Buckwheat bread: buckwheat, honey or maple syrup, water</a:t>
            </a:r>
          </a:p>
          <a:p>
            <a:pPr marL="800100" lvl="1" indent="-342900">
              <a:buFont typeface="Arial" panose="020B0604020202020204" pitchFamily="34" charset="0"/>
              <a:buChar char="•"/>
            </a:pPr>
            <a:r>
              <a:rPr lang="en-US" sz="2200" dirty="0"/>
              <a:t>Jodi’s Flavor Bombs: roasted cheery tomatoes, garlic, black pepper, olive oil</a:t>
            </a:r>
          </a:p>
          <a:p>
            <a:pPr marL="800100" lvl="1" indent="-342900">
              <a:buFont typeface="Arial" panose="020B0604020202020204" pitchFamily="34" charset="0"/>
              <a:buChar char="•"/>
            </a:pPr>
            <a:r>
              <a:rPr lang="en-US" sz="2200" dirty="0"/>
              <a:t>Date Balls: dates, walnuts, cinnamon, nutmeg</a:t>
            </a:r>
          </a:p>
          <a:p>
            <a:pPr marL="800100" lvl="1" indent="-342900">
              <a:buFont typeface="Arial" panose="020B0604020202020204" pitchFamily="34" charset="0"/>
              <a:buChar char="•"/>
            </a:pPr>
            <a:r>
              <a:rPr lang="en-US" sz="2200" dirty="0"/>
              <a:t>Soups: all kinds of vegetable soups</a:t>
            </a:r>
          </a:p>
          <a:p>
            <a:pPr marL="800100" lvl="1" indent="-342900">
              <a:buFont typeface="Arial" panose="020B0604020202020204" pitchFamily="34" charset="0"/>
              <a:buChar char="•"/>
            </a:pPr>
            <a:r>
              <a:rPr lang="en-US" sz="2200" dirty="0"/>
              <a:t>Other ideas: contact me (greg.triplett@ourfathersfarm.org)</a:t>
            </a:r>
          </a:p>
          <a:p>
            <a:pPr marL="800100" lvl="1" indent="-342900">
              <a:buFont typeface="Arial" panose="020B0604020202020204" pitchFamily="34" charset="0"/>
              <a:buChar char="•"/>
            </a:pPr>
            <a:r>
              <a:rPr lang="en-US" sz="2200" dirty="0"/>
              <a:t>Many other recipes are available in “Chris Beat Cancer Kitchen” book available on Amazon</a:t>
            </a:r>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3620441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415D-BC19-32F7-A24D-06EBE2D98559}"/>
              </a:ext>
            </a:extLst>
          </p:cNvPr>
          <p:cNvSpPr>
            <a:spLocks noGrp="1"/>
          </p:cNvSpPr>
          <p:nvPr>
            <p:ph type="title"/>
          </p:nvPr>
        </p:nvSpPr>
        <p:spPr/>
        <p:txBody>
          <a:bodyPr/>
          <a:lstStyle/>
          <a:p>
            <a:r>
              <a:rPr lang="en-US" dirty="0"/>
              <a:t>Large Salad and Smoothie Details</a:t>
            </a:r>
          </a:p>
        </p:txBody>
      </p:sp>
      <p:sp>
        <p:nvSpPr>
          <p:cNvPr id="3" name="Content Placeholder 2">
            <a:extLst>
              <a:ext uri="{FF2B5EF4-FFF2-40B4-BE49-F238E27FC236}">
                <a16:creationId xmlns:a16="http://schemas.microsoft.com/office/drawing/2014/main" id="{F694698A-F65D-836A-B521-064924AF8743}"/>
              </a:ext>
            </a:extLst>
          </p:cNvPr>
          <p:cNvSpPr>
            <a:spLocks noGrp="1"/>
          </p:cNvSpPr>
          <p:nvPr>
            <p:ph idx="1"/>
          </p:nvPr>
        </p:nvSpPr>
        <p:spPr>
          <a:xfrm>
            <a:off x="596900" y="1485900"/>
            <a:ext cx="10515600" cy="4716463"/>
          </a:xfrm>
        </p:spPr>
        <p:txBody>
          <a:bodyPr>
            <a:normAutofit fontScale="92500" lnSpcReduction="10000"/>
          </a:bodyPr>
          <a:lstStyle/>
          <a:p>
            <a:pPr lvl="1"/>
            <a:r>
              <a:rPr lang="en-US" dirty="0"/>
              <a:t>Make a large salad (one that could be considered a whole meal)</a:t>
            </a:r>
          </a:p>
          <a:p>
            <a:pPr lvl="2"/>
            <a:r>
              <a:rPr lang="en-US" dirty="0"/>
              <a:t> Choose from the attached list of examples of veggies: cruciferous, leafy green, root, bulb, night shade, legumes</a:t>
            </a:r>
          </a:p>
          <a:p>
            <a:pPr lvl="2"/>
            <a:r>
              <a:rPr lang="en-US" dirty="0"/>
              <a:t>Make sure to get a good cross section of some from each category</a:t>
            </a:r>
          </a:p>
          <a:p>
            <a:pPr lvl="2"/>
            <a:r>
              <a:rPr lang="en-US" dirty="0"/>
              <a:t>Make sure to get a good cross section of color.  One adage says “eat the rainbow”</a:t>
            </a:r>
          </a:p>
          <a:p>
            <a:pPr lvl="2"/>
            <a:r>
              <a:rPr lang="en-US" dirty="0"/>
              <a:t>Add to the above 1-2 Tbsp of no-additive, fermented sauerkraut</a:t>
            </a:r>
          </a:p>
          <a:p>
            <a:pPr lvl="2"/>
            <a:r>
              <a:rPr lang="en-US" dirty="0"/>
              <a:t>For people fighting a serious chronic disease, add 1-2 Tbsp of broccoli and/or radish sprouts.  Also add the “bad guy” fighting sprinkle made up of a variety of herbs and spices</a:t>
            </a:r>
          </a:p>
          <a:p>
            <a:pPr lvl="2"/>
            <a:r>
              <a:rPr lang="en-US" dirty="0"/>
              <a:t>Drizzle with extra virgin olive oil</a:t>
            </a:r>
          </a:p>
          <a:p>
            <a:pPr lvl="1"/>
            <a:r>
              <a:rPr lang="en-US" dirty="0"/>
              <a:t>32 oz Smoothie</a:t>
            </a:r>
          </a:p>
          <a:p>
            <a:pPr lvl="2"/>
            <a:r>
              <a:rPr lang="en-US" dirty="0"/>
              <a:t>Several fruits of your choice (the whole fruit with the exception to remove peel from banana)</a:t>
            </a:r>
          </a:p>
          <a:p>
            <a:pPr lvl="2"/>
            <a:r>
              <a:rPr lang="en-US" dirty="0"/>
              <a:t>A handful of leafy greens (several types from the leafy green list)</a:t>
            </a:r>
          </a:p>
          <a:p>
            <a:pPr lvl="2"/>
            <a:r>
              <a:rPr lang="en-US" dirty="0"/>
              <a:t>Water (or herbal tea(s)) as base</a:t>
            </a:r>
          </a:p>
          <a:p>
            <a:pPr lvl="2"/>
            <a:r>
              <a:rPr lang="en-US" dirty="0"/>
              <a:t>¼ tsp Amla powder, ½ tsp Moringa powder</a:t>
            </a:r>
          </a:p>
          <a:p>
            <a:pPr lvl="2"/>
            <a:r>
              <a:rPr lang="en-US" dirty="0"/>
              <a:t>Optional for even better health:  ¼ tsp Black Cumin Seed, Brown Mustard seeds (amount to your liking)</a:t>
            </a:r>
          </a:p>
        </p:txBody>
      </p:sp>
    </p:spTree>
    <p:extLst>
      <p:ext uri="{BB962C8B-B14F-4D97-AF65-F5344CB8AC3E}">
        <p14:creationId xmlns:p14="http://schemas.microsoft.com/office/powerpoint/2010/main" val="4009912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A0724-8F7C-3DA2-9816-8A3048F46D8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66E6C9-2EDD-E1FE-9A02-F820990862B5}"/>
              </a:ext>
            </a:extLst>
          </p:cNvPr>
          <p:cNvSpPr>
            <a:spLocks noGrp="1"/>
          </p:cNvSpPr>
          <p:nvPr>
            <p:ph idx="1"/>
          </p:nvPr>
        </p:nvSpPr>
        <p:spPr>
          <a:xfrm>
            <a:off x="609600" y="1690688"/>
            <a:ext cx="10515600" cy="4716463"/>
          </a:xfrm>
        </p:spPr>
        <p:txBody>
          <a:bodyPr>
            <a:normAutofit/>
          </a:bodyPr>
          <a:lstStyle/>
          <a:p>
            <a:pPr lvl="1"/>
            <a:r>
              <a:rPr lang="en-US" dirty="0"/>
              <a:t>Cruciferous veggies</a:t>
            </a:r>
          </a:p>
          <a:p>
            <a:pPr lvl="2"/>
            <a:r>
              <a:rPr lang="en-US" dirty="0"/>
              <a:t>Broccoli, Cauliflower, Brussel sprouts, Kale, Green cabbage, Red cabbage, Bok Choy</a:t>
            </a:r>
          </a:p>
          <a:p>
            <a:pPr lvl="1"/>
            <a:r>
              <a:rPr lang="en-US" dirty="0"/>
              <a:t>Leafy greens</a:t>
            </a:r>
          </a:p>
          <a:p>
            <a:pPr lvl="2"/>
            <a:r>
              <a:rPr lang="en-US" dirty="0"/>
              <a:t>Spinach, Kale, Swiss Chard, Arugula, Beet Greens, Lettuce, Beet greens, Radish greens, Dandelion greens, Plantain greens, Mullein leaf</a:t>
            </a:r>
          </a:p>
          <a:p>
            <a:pPr lvl="1"/>
            <a:r>
              <a:rPr lang="en-US" dirty="0"/>
              <a:t>Root veggies</a:t>
            </a:r>
          </a:p>
          <a:p>
            <a:pPr lvl="2"/>
            <a:r>
              <a:rPr lang="en-US" dirty="0"/>
              <a:t>Turnip, Radish, Carrot, Rutabaga</a:t>
            </a:r>
          </a:p>
          <a:p>
            <a:pPr lvl="1"/>
            <a:r>
              <a:rPr lang="en-US" dirty="0"/>
              <a:t>Bulb veggies</a:t>
            </a:r>
          </a:p>
          <a:p>
            <a:pPr lvl="2"/>
            <a:r>
              <a:rPr lang="en-US" dirty="0"/>
              <a:t>Onion, Garlic, </a:t>
            </a:r>
          </a:p>
          <a:p>
            <a:pPr lvl="1"/>
            <a:r>
              <a:rPr lang="en-US" dirty="0"/>
              <a:t>Night Shade veggies</a:t>
            </a:r>
          </a:p>
          <a:p>
            <a:pPr lvl="2"/>
            <a:r>
              <a:rPr lang="en-US" dirty="0"/>
              <a:t>Potato, Tomato, Red Bell Pepper, Yellow Bell Pepper, Orange Bell Pepper, Eggplant</a:t>
            </a:r>
          </a:p>
          <a:p>
            <a:pPr lvl="1"/>
            <a:r>
              <a:rPr lang="en-US" dirty="0"/>
              <a:t>Legumes</a:t>
            </a:r>
          </a:p>
          <a:p>
            <a:pPr lvl="2"/>
            <a:r>
              <a:rPr lang="en-US" dirty="0"/>
              <a:t>Black beans, Lima beans, String beans, Lentils, Peas, Chickpeas, </a:t>
            </a:r>
          </a:p>
        </p:txBody>
      </p:sp>
      <p:sp>
        <p:nvSpPr>
          <p:cNvPr id="5" name="Title 4">
            <a:extLst>
              <a:ext uri="{FF2B5EF4-FFF2-40B4-BE49-F238E27FC236}">
                <a16:creationId xmlns:a16="http://schemas.microsoft.com/office/drawing/2014/main" id="{7E49FB93-3693-9233-5678-8099E352E91C}"/>
              </a:ext>
            </a:extLst>
          </p:cNvPr>
          <p:cNvSpPr>
            <a:spLocks noGrp="1"/>
          </p:cNvSpPr>
          <p:nvPr>
            <p:ph type="title"/>
          </p:nvPr>
        </p:nvSpPr>
        <p:spPr/>
        <p:txBody>
          <a:bodyPr/>
          <a:lstStyle/>
          <a:p>
            <a:r>
              <a:rPr lang="en-US" dirty="0"/>
              <a:t>Examples of:</a:t>
            </a:r>
          </a:p>
        </p:txBody>
      </p:sp>
    </p:spTree>
    <p:extLst>
      <p:ext uri="{BB962C8B-B14F-4D97-AF65-F5344CB8AC3E}">
        <p14:creationId xmlns:p14="http://schemas.microsoft.com/office/powerpoint/2010/main" val="32021427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B6B77-663F-5119-8E01-C0D70389B74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1805B6-0612-8CF5-1EFC-A1EFF8451C90}"/>
              </a:ext>
            </a:extLst>
          </p:cNvPr>
          <p:cNvSpPr>
            <a:spLocks noGrp="1"/>
          </p:cNvSpPr>
          <p:nvPr>
            <p:ph idx="1"/>
          </p:nvPr>
        </p:nvSpPr>
        <p:spPr>
          <a:xfrm>
            <a:off x="609600" y="1690688"/>
            <a:ext cx="10515600" cy="4716463"/>
          </a:xfrm>
        </p:spPr>
        <p:txBody>
          <a:bodyPr>
            <a:normAutofit/>
          </a:bodyPr>
          <a:lstStyle/>
          <a:p>
            <a:pPr lvl="1"/>
            <a:r>
              <a:rPr lang="en-US" dirty="0"/>
              <a:t>Nuts (plain, unsalted)</a:t>
            </a:r>
          </a:p>
          <a:p>
            <a:pPr lvl="2"/>
            <a:r>
              <a:rPr lang="en-US" dirty="0"/>
              <a:t>Pistachios, Walnuts, Pecans, Hazelnuts, Brazil nuts (go easy on these), </a:t>
            </a:r>
            <a:r>
              <a:rPr lang="en-US" dirty="0" err="1"/>
              <a:t>etc</a:t>
            </a:r>
            <a:endParaRPr lang="en-US" dirty="0"/>
          </a:p>
          <a:p>
            <a:pPr lvl="1"/>
            <a:r>
              <a:rPr lang="en-US" dirty="0"/>
              <a:t>Seeds</a:t>
            </a:r>
          </a:p>
          <a:p>
            <a:pPr lvl="2"/>
            <a:r>
              <a:rPr lang="en-US" dirty="0"/>
              <a:t>Chia, Flax, Hemp, Sesame, Apricot Kernels, </a:t>
            </a:r>
            <a:r>
              <a:rPr lang="en-US" dirty="0" err="1"/>
              <a:t>etc</a:t>
            </a:r>
            <a:endParaRPr lang="en-US" dirty="0"/>
          </a:p>
          <a:p>
            <a:pPr lvl="1"/>
            <a:r>
              <a:rPr lang="en-US" dirty="0"/>
              <a:t>Oils (use only extra virgin, do not cook with these)</a:t>
            </a:r>
          </a:p>
          <a:p>
            <a:pPr lvl="2"/>
            <a:r>
              <a:rPr lang="en-US" dirty="0"/>
              <a:t>Olive, Coconut, Flaxseed, Sunflower, Sesame, Canola (make sure this is organic)</a:t>
            </a:r>
          </a:p>
          <a:p>
            <a:pPr lvl="1"/>
            <a:r>
              <a:rPr lang="en-US" dirty="0"/>
              <a:t>Fruits</a:t>
            </a:r>
          </a:p>
          <a:p>
            <a:pPr lvl="2"/>
            <a:r>
              <a:rPr lang="en-US" dirty="0"/>
              <a:t>All fruits, anything goes!</a:t>
            </a:r>
          </a:p>
          <a:p>
            <a:pPr lvl="1"/>
            <a:r>
              <a:rPr lang="en-US" dirty="0"/>
              <a:t>Herbs &amp; Spices</a:t>
            </a:r>
          </a:p>
          <a:p>
            <a:pPr lvl="2"/>
            <a:r>
              <a:rPr lang="en-US" dirty="0"/>
              <a:t>Oregano, Parsley, Thyme, Cinnamon, Turmeric, Garlic, Cumin, Black Pepper</a:t>
            </a:r>
          </a:p>
          <a:p>
            <a:pPr lvl="1"/>
            <a:r>
              <a:rPr lang="en-US" dirty="0"/>
              <a:t>Herbal Teas</a:t>
            </a:r>
          </a:p>
          <a:p>
            <a:pPr lvl="2"/>
            <a:r>
              <a:rPr lang="en-US" dirty="0"/>
              <a:t>Dandelion root, Burdock root, Sheep sorel, Licorice, etc..</a:t>
            </a:r>
          </a:p>
        </p:txBody>
      </p:sp>
      <p:sp>
        <p:nvSpPr>
          <p:cNvPr id="5" name="Title 4">
            <a:extLst>
              <a:ext uri="{FF2B5EF4-FFF2-40B4-BE49-F238E27FC236}">
                <a16:creationId xmlns:a16="http://schemas.microsoft.com/office/drawing/2014/main" id="{C36C5D03-AEE7-F3F6-F22C-607E7C5965C3}"/>
              </a:ext>
            </a:extLst>
          </p:cNvPr>
          <p:cNvSpPr>
            <a:spLocks noGrp="1"/>
          </p:cNvSpPr>
          <p:nvPr>
            <p:ph type="title"/>
          </p:nvPr>
        </p:nvSpPr>
        <p:spPr/>
        <p:txBody>
          <a:bodyPr/>
          <a:lstStyle/>
          <a:p>
            <a:r>
              <a:rPr lang="en-US" dirty="0"/>
              <a:t>Examples of:</a:t>
            </a:r>
          </a:p>
        </p:txBody>
      </p:sp>
    </p:spTree>
    <p:extLst>
      <p:ext uri="{BB962C8B-B14F-4D97-AF65-F5344CB8AC3E}">
        <p14:creationId xmlns:p14="http://schemas.microsoft.com/office/powerpoint/2010/main" val="35824380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CAB0-DDF7-5B17-FF97-89732200CE0F}"/>
              </a:ext>
            </a:extLst>
          </p:cNvPr>
          <p:cNvSpPr>
            <a:spLocks noGrp="1"/>
          </p:cNvSpPr>
          <p:nvPr>
            <p:ph type="title"/>
          </p:nvPr>
        </p:nvSpPr>
        <p:spPr/>
        <p:txBody>
          <a:bodyPr/>
          <a:lstStyle/>
          <a:p>
            <a:r>
              <a:rPr lang="en-US" dirty="0"/>
              <a:t>One Other Diet Option</a:t>
            </a:r>
          </a:p>
        </p:txBody>
      </p:sp>
      <p:sp>
        <p:nvSpPr>
          <p:cNvPr id="3" name="Content Placeholder 2">
            <a:extLst>
              <a:ext uri="{FF2B5EF4-FFF2-40B4-BE49-F238E27FC236}">
                <a16:creationId xmlns:a16="http://schemas.microsoft.com/office/drawing/2014/main" id="{B1EAEA60-2B12-7185-B66D-A44F0DBCB93C}"/>
              </a:ext>
            </a:extLst>
          </p:cNvPr>
          <p:cNvSpPr>
            <a:spLocks noGrp="1"/>
          </p:cNvSpPr>
          <p:nvPr>
            <p:ph idx="1"/>
          </p:nvPr>
        </p:nvSpPr>
        <p:spPr/>
        <p:txBody>
          <a:bodyPr/>
          <a:lstStyle/>
          <a:p>
            <a:r>
              <a:rPr lang="en-US" dirty="0"/>
              <a:t>If you just can’t “stomach” a diet without animal products then I recommend the Mediterranean diet.  This diet emphasizes whole food fruits and veggies while minimizing the amount of animal products.</a:t>
            </a:r>
          </a:p>
          <a:p>
            <a:r>
              <a:rPr lang="en-US" dirty="0"/>
              <a:t>Cindy Grove has prepared a document containing lots of recipes, most of which fit into the Mediterranean diet category.  I will make her list available on the recording link for this conference.</a:t>
            </a:r>
          </a:p>
          <a:p>
            <a:endParaRPr lang="en-US" dirty="0"/>
          </a:p>
        </p:txBody>
      </p:sp>
    </p:spTree>
    <p:extLst>
      <p:ext uri="{BB962C8B-B14F-4D97-AF65-F5344CB8AC3E}">
        <p14:creationId xmlns:p14="http://schemas.microsoft.com/office/powerpoint/2010/main" val="18576152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42BF4-A8D1-14F4-7F99-801C7899183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3F3FD76-64CA-8877-DBD5-D93E64E53C3E}"/>
              </a:ext>
            </a:extLst>
          </p:cNvPr>
          <p:cNvPicPr>
            <a:picLocks noChangeAspect="1"/>
          </p:cNvPicPr>
          <p:nvPr/>
        </p:nvPicPr>
        <p:blipFill>
          <a:blip r:embed="rId2"/>
          <a:stretch>
            <a:fillRect/>
          </a:stretch>
        </p:blipFill>
        <p:spPr>
          <a:xfrm>
            <a:off x="1375457" y="352157"/>
            <a:ext cx="9441085" cy="6153686"/>
          </a:xfrm>
          <a:prstGeom prst="rect">
            <a:avLst/>
          </a:prstGeom>
        </p:spPr>
      </p:pic>
    </p:spTree>
    <p:extLst>
      <p:ext uri="{BB962C8B-B14F-4D97-AF65-F5344CB8AC3E}">
        <p14:creationId xmlns:p14="http://schemas.microsoft.com/office/powerpoint/2010/main" val="1189785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9D93-48B5-B862-4E80-7FA47097DD49}"/>
              </a:ext>
            </a:extLst>
          </p:cNvPr>
          <p:cNvSpPr>
            <a:spLocks noGrp="1"/>
          </p:cNvSpPr>
          <p:nvPr>
            <p:ph type="title"/>
          </p:nvPr>
        </p:nvSpPr>
        <p:spPr/>
        <p:txBody>
          <a:bodyPr/>
          <a:lstStyle/>
          <a:p>
            <a:r>
              <a:rPr lang="en-US" dirty="0"/>
              <a:t>Did Yahweh give us a pattern for health and long life?</a:t>
            </a:r>
          </a:p>
        </p:txBody>
      </p:sp>
      <p:sp>
        <p:nvSpPr>
          <p:cNvPr id="3" name="Content Placeholder 2">
            <a:extLst>
              <a:ext uri="{FF2B5EF4-FFF2-40B4-BE49-F238E27FC236}">
                <a16:creationId xmlns:a16="http://schemas.microsoft.com/office/drawing/2014/main" id="{68D045B8-095A-9269-82FC-C21C43054B24}"/>
              </a:ext>
            </a:extLst>
          </p:cNvPr>
          <p:cNvSpPr>
            <a:spLocks noGrp="1"/>
          </p:cNvSpPr>
          <p:nvPr>
            <p:ph idx="1"/>
          </p:nvPr>
        </p:nvSpPr>
        <p:spPr/>
        <p:txBody>
          <a:bodyPr/>
          <a:lstStyle/>
          <a:p>
            <a:r>
              <a:rPr lang="en-US" dirty="0"/>
              <a:t>He told us what foods to eat and not to eat (Gen 1:29, Gen 9:3, Lev 11)</a:t>
            </a:r>
          </a:p>
          <a:p>
            <a:r>
              <a:rPr lang="en-US" dirty="0"/>
              <a:t>He told us that we would work hard for our food (Gen 3:17)</a:t>
            </a:r>
          </a:p>
          <a:p>
            <a:r>
              <a:rPr lang="en-US" dirty="0"/>
              <a:t>He told us to be in community (Jer 29:4-7)</a:t>
            </a:r>
          </a:p>
          <a:p>
            <a:r>
              <a:rPr lang="en-US" dirty="0"/>
              <a:t>Is it possible that there are some places where the people are experiencing this kind of Yahweh-ordained health &amp; longevity?</a:t>
            </a:r>
          </a:p>
          <a:p>
            <a:r>
              <a:rPr lang="en-US" dirty="0"/>
              <a:t>Dan </a:t>
            </a:r>
            <a:r>
              <a:rPr lang="en-US" dirty="0" err="1"/>
              <a:t>Beuttner</a:t>
            </a:r>
            <a:r>
              <a:rPr lang="en-US" dirty="0"/>
              <a:t> seems to have found 5 such places.  </a:t>
            </a:r>
          </a:p>
          <a:p>
            <a:r>
              <a:rPr lang="en-US" dirty="0"/>
              <a:t>Documentary “Live to 100: Secrets of the Blue Zones”</a:t>
            </a:r>
          </a:p>
          <a:p>
            <a:r>
              <a:rPr lang="en-US" dirty="0"/>
              <a:t>Notice Dan’s closing statement: “….without even trying!”</a:t>
            </a:r>
          </a:p>
        </p:txBody>
      </p:sp>
    </p:spTree>
    <p:extLst>
      <p:ext uri="{BB962C8B-B14F-4D97-AF65-F5344CB8AC3E}">
        <p14:creationId xmlns:p14="http://schemas.microsoft.com/office/powerpoint/2010/main" val="41815730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01B2-B687-2571-92E4-1684A5C34D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80033-8377-DC4C-DA57-99B292FD03B9}"/>
              </a:ext>
            </a:extLst>
          </p:cNvPr>
          <p:cNvSpPr>
            <a:spLocks noGrp="1"/>
          </p:cNvSpPr>
          <p:nvPr>
            <p:ph idx="1"/>
          </p:nvPr>
        </p:nvSpPr>
        <p:spPr>
          <a:xfrm>
            <a:off x="838200" y="698952"/>
            <a:ext cx="10515600" cy="5424261"/>
          </a:xfrm>
        </p:spPr>
        <p:txBody>
          <a:bodyPr>
            <a:normAutofit/>
          </a:bodyPr>
          <a:lstStyle/>
          <a:p>
            <a:r>
              <a:rPr lang="en-US" dirty="0"/>
              <a:t>What about the </a:t>
            </a:r>
            <a:r>
              <a:rPr lang="en-US" dirty="0" err="1"/>
              <a:t>Biblio</a:t>
            </a:r>
            <a:r>
              <a:rPr lang="en-US" dirty="0"/>
              <a:t> Diet?</a:t>
            </a:r>
          </a:p>
          <a:p>
            <a:r>
              <a:rPr lang="en-US" sz="2400" dirty="0"/>
              <a:t>A recent book, “The </a:t>
            </a:r>
            <a:r>
              <a:rPr lang="en-US" sz="2400" dirty="0" err="1"/>
              <a:t>Biblio</a:t>
            </a:r>
            <a:r>
              <a:rPr lang="en-US" sz="2400" dirty="0"/>
              <a:t> Diet” was written by two individuals who obviously love Yahweh and are committed to Him.  They use the Bible as their source to propose a diet that appears to be similar to what the Weston Price Foundation promotes.  “The </a:t>
            </a:r>
            <a:r>
              <a:rPr lang="en-US" sz="2400" dirty="0" err="1"/>
              <a:t>Biblio</a:t>
            </a:r>
            <a:r>
              <a:rPr lang="en-US" sz="2400" dirty="0"/>
              <a:t> Diet” rightfully identifies bad food additives as well as disallowing unclean animal content. However, there is little evidence that people using this diet are living longer and healthier than people using a WFPB diet.  As I’ve shared in this presentation, animal content in our diet will definitely limit our longevity and health.  The authors hold up King Solomon as an example of someone who did well on a mostly carnivore diet.  However, it is believed King Solomon only lived 80 years which is short compared with other biblical figures.</a:t>
            </a:r>
          </a:p>
        </p:txBody>
      </p:sp>
    </p:spTree>
    <p:extLst>
      <p:ext uri="{BB962C8B-B14F-4D97-AF65-F5344CB8AC3E}">
        <p14:creationId xmlns:p14="http://schemas.microsoft.com/office/powerpoint/2010/main" val="4391491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A064-2759-04CF-7272-0EB868593540}"/>
              </a:ext>
            </a:extLst>
          </p:cNvPr>
          <p:cNvSpPr>
            <a:spLocks noGrp="1"/>
          </p:cNvSpPr>
          <p:nvPr>
            <p:ph type="title"/>
          </p:nvPr>
        </p:nvSpPr>
        <p:spPr/>
        <p:txBody>
          <a:bodyPr/>
          <a:lstStyle/>
          <a:p>
            <a:r>
              <a:rPr lang="en-US" dirty="0"/>
              <a:t>The Bottom Line</a:t>
            </a:r>
          </a:p>
        </p:txBody>
      </p:sp>
      <p:sp>
        <p:nvSpPr>
          <p:cNvPr id="3" name="Content Placeholder 2">
            <a:extLst>
              <a:ext uri="{FF2B5EF4-FFF2-40B4-BE49-F238E27FC236}">
                <a16:creationId xmlns:a16="http://schemas.microsoft.com/office/drawing/2014/main" id="{DEEA0FC5-C2E8-7E89-43DB-9A50240E8C89}"/>
              </a:ext>
            </a:extLst>
          </p:cNvPr>
          <p:cNvSpPr>
            <a:spLocks noGrp="1"/>
          </p:cNvSpPr>
          <p:nvPr>
            <p:ph idx="1"/>
          </p:nvPr>
        </p:nvSpPr>
        <p:spPr/>
        <p:txBody>
          <a:bodyPr/>
          <a:lstStyle/>
          <a:p>
            <a:r>
              <a:rPr lang="en-US" dirty="0"/>
              <a:t>Do your best to remove toxins from your life or at least distance yourself from them</a:t>
            </a:r>
          </a:p>
          <a:p>
            <a:r>
              <a:rPr lang="en-US" dirty="0"/>
              <a:t>Eat real food rather than processed food</a:t>
            </a:r>
          </a:p>
          <a:p>
            <a:r>
              <a:rPr lang="en-US" dirty="0"/>
              <a:t>Stay away from processed food</a:t>
            </a:r>
          </a:p>
          <a:p>
            <a:r>
              <a:rPr lang="en-US" dirty="0"/>
              <a:t>Make sure all the food you eat is clean: organic or washed, if animal – grass fed, antibiotic free, etc.</a:t>
            </a:r>
          </a:p>
          <a:p>
            <a:r>
              <a:rPr lang="en-US" dirty="0"/>
              <a:t>Make raw food be the majority of the food you eat</a:t>
            </a:r>
          </a:p>
          <a:p>
            <a:r>
              <a:rPr lang="en-US" dirty="0"/>
              <a:t>Start living in such a way that you are honoring and properly stewarding the body Yahweh gave you.</a:t>
            </a:r>
          </a:p>
        </p:txBody>
      </p:sp>
    </p:spTree>
    <p:extLst>
      <p:ext uri="{BB962C8B-B14F-4D97-AF65-F5344CB8AC3E}">
        <p14:creationId xmlns:p14="http://schemas.microsoft.com/office/powerpoint/2010/main" val="3606417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BB0ED-3440-2D36-FDD4-F130EBBA81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F2F25C-51CB-E578-5CD9-981F2442A5B4}"/>
              </a:ext>
            </a:extLst>
          </p:cNvPr>
          <p:cNvSpPr>
            <a:spLocks noGrp="1"/>
          </p:cNvSpPr>
          <p:nvPr>
            <p:ph idx="1"/>
          </p:nvPr>
        </p:nvSpPr>
        <p:spPr>
          <a:xfrm>
            <a:off x="838200" y="698952"/>
            <a:ext cx="10515600" cy="5943148"/>
          </a:xfrm>
        </p:spPr>
        <p:txBody>
          <a:bodyPr>
            <a:normAutofit/>
          </a:bodyPr>
          <a:lstStyle/>
          <a:p>
            <a:r>
              <a:rPr lang="en-US" dirty="0"/>
              <a:t>FAQ’s</a:t>
            </a:r>
          </a:p>
          <a:p>
            <a:pPr lvl="1"/>
            <a:r>
              <a:rPr lang="en-US" dirty="0"/>
              <a:t>1) How does a person get sufficient calcium if not allowed to have dairy?</a:t>
            </a:r>
          </a:p>
          <a:p>
            <a:pPr lvl="2"/>
            <a:r>
              <a:rPr lang="en-US" dirty="0"/>
              <a:t>Eating a variety of plants give all the minerals your body needs.  In the unlikely event your CBC results show low on calcium a good source is a supplement “</a:t>
            </a:r>
            <a:r>
              <a:rPr lang="en-US" dirty="0" err="1"/>
              <a:t>AlgaeCal</a:t>
            </a:r>
            <a:r>
              <a:rPr lang="en-US" dirty="0"/>
              <a:t>” made from algae.  Most people in our WFPB cancer group have not had a problem with insufficient calcium.</a:t>
            </a:r>
          </a:p>
          <a:p>
            <a:pPr lvl="1"/>
            <a:r>
              <a:rPr lang="en-US" dirty="0"/>
              <a:t>2) How does a person get sufficient protein if not allowed to have meat?</a:t>
            </a:r>
          </a:p>
          <a:p>
            <a:pPr lvl="2"/>
            <a:r>
              <a:rPr lang="en-US" dirty="0"/>
              <a:t>As with question 1, a variety of plants and seeds provide adequate amount of protein. Chris Wark hasn’t eaten meat for 23 years now.  He lifts weights for strength training and is now an Olympic class weight lifter.  Some of the largest, strongest animals in the world are plant eaters; the ox, the elephant, the orangutan.  If your CBC results show low on protein add in more legumes (black beans, edamame) and/or seeds (chia, hemp, flax)</a:t>
            </a:r>
          </a:p>
          <a:p>
            <a:pPr lvl="1"/>
            <a:r>
              <a:rPr lang="en-US" dirty="0"/>
              <a:t>3) What other evidence do we have that a WFPB diet is healthy?</a:t>
            </a:r>
          </a:p>
          <a:p>
            <a:pPr lvl="2"/>
            <a:r>
              <a:rPr lang="en-US" dirty="0"/>
              <a:t>Chimpanzees have a DNA structure that is 99.4% identical to the human DNA.  Chimpanzees are plant eaters and even make their own green smoothy by wrapping a piece of fruit in some green leaves and then eating it like a sandwich!</a:t>
            </a:r>
          </a:p>
          <a:p>
            <a:pPr marL="457200" lvl="1" indent="0">
              <a:buNone/>
            </a:pPr>
            <a:endParaRPr lang="en-US" dirty="0"/>
          </a:p>
        </p:txBody>
      </p:sp>
    </p:spTree>
    <p:extLst>
      <p:ext uri="{BB962C8B-B14F-4D97-AF65-F5344CB8AC3E}">
        <p14:creationId xmlns:p14="http://schemas.microsoft.com/office/powerpoint/2010/main" val="35917209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BF05F-C966-B331-2B57-6FA8EA099F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81D2D5-5A11-7B0B-901E-42ABEB7F6362}"/>
              </a:ext>
            </a:extLst>
          </p:cNvPr>
          <p:cNvSpPr>
            <a:spLocks noGrp="1"/>
          </p:cNvSpPr>
          <p:nvPr>
            <p:ph idx="1"/>
          </p:nvPr>
        </p:nvSpPr>
        <p:spPr>
          <a:xfrm>
            <a:off x="838200" y="698952"/>
            <a:ext cx="10515600" cy="5943148"/>
          </a:xfrm>
        </p:spPr>
        <p:txBody>
          <a:bodyPr>
            <a:normAutofit/>
          </a:bodyPr>
          <a:lstStyle/>
          <a:p>
            <a:r>
              <a:rPr lang="en-US" dirty="0"/>
              <a:t>FAQ’s (cont’d)</a:t>
            </a:r>
          </a:p>
          <a:p>
            <a:pPr lvl="1"/>
            <a:r>
              <a:rPr lang="en-US" dirty="0"/>
              <a:t>4) As we all know, what works for one person doesn’t necessarily work for everyone – so how can you be so sure about the universal benefits of WFPB</a:t>
            </a:r>
          </a:p>
          <a:p>
            <a:pPr lvl="2"/>
            <a:r>
              <a:rPr lang="en-US" dirty="0"/>
              <a:t>My confidence is based on God’s Word.  He knows better than anyone.  There was a book written a few years ago entitled “Eat Right 4 Your Type”.  That book makes a compelling statement that certain blood types won’t do well on a plant-based diet. The doctor who wrote this book was challenged a few years after he wrote it to show the studies that proved his statement.  He has never produced those studies and people’s experiences have not been consistent.  For example, my blood type is “O” which means I would need a carnivore type diet.  However, I’ve been healthier than I’ve been most of my life for the last 14 months on a WFPB diet</a:t>
            </a:r>
          </a:p>
          <a:p>
            <a:pPr lvl="1"/>
            <a:r>
              <a:rPr lang="en-US" dirty="0"/>
              <a:t>5) So, what about “eating out”?</a:t>
            </a:r>
          </a:p>
          <a:p>
            <a:pPr lvl="2"/>
            <a:r>
              <a:rPr lang="en-US" dirty="0"/>
              <a:t>This has been one of the biggest impacts for Wanda and I.  Unfortunately, most restaurants aren’t like they were 100 years ago.  They serve a SAD diet with lots of processed food with  additives and unhealthy fats.</a:t>
            </a:r>
          </a:p>
          <a:p>
            <a:pPr lvl="2"/>
            <a:r>
              <a:rPr lang="en-US" dirty="0"/>
              <a:t>The only chain restaurant I know of that serves real food is “Chipotle”  You may be able to find a local restaurant serving real, whole food.  In Kansas City we have “Enjoy Pure Food”.</a:t>
            </a:r>
          </a:p>
        </p:txBody>
      </p:sp>
    </p:spTree>
    <p:extLst>
      <p:ext uri="{BB962C8B-B14F-4D97-AF65-F5344CB8AC3E}">
        <p14:creationId xmlns:p14="http://schemas.microsoft.com/office/powerpoint/2010/main" val="2080283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BD8E5-0906-97AF-0363-7D7577FAFE5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6896F4-1080-97B4-71B4-48FBC0DE871F}"/>
              </a:ext>
            </a:extLst>
          </p:cNvPr>
          <p:cNvSpPr>
            <a:spLocks noGrp="1"/>
          </p:cNvSpPr>
          <p:nvPr>
            <p:ph idx="1"/>
          </p:nvPr>
        </p:nvSpPr>
        <p:spPr>
          <a:xfrm>
            <a:off x="838200" y="698952"/>
            <a:ext cx="10515600" cy="5943148"/>
          </a:xfrm>
        </p:spPr>
        <p:txBody>
          <a:bodyPr>
            <a:normAutofit/>
          </a:bodyPr>
          <a:lstStyle/>
          <a:p>
            <a:r>
              <a:rPr lang="en-US" dirty="0"/>
              <a:t>FAQ’s (cont’d)</a:t>
            </a:r>
          </a:p>
          <a:p>
            <a:pPr lvl="1"/>
            <a:r>
              <a:rPr lang="en-US" dirty="0"/>
              <a:t>6) All this discussion was about chronic disease, what about acute conditions like pneumonia, ear ache, heart attack, etc.?</a:t>
            </a:r>
          </a:p>
          <a:p>
            <a:pPr lvl="2"/>
            <a:r>
              <a:rPr lang="en-US" dirty="0"/>
              <a:t>Barbara O’Neill has some excellent teaching on natural health protocols for these and many other conditions.  You can find her teaching at: </a:t>
            </a:r>
            <a:r>
              <a:rPr lang="en-US" dirty="0">
                <a:hlinkClick r:id="rId2"/>
              </a:rPr>
              <a:t>https://www.youtube.com/watch?v=YgjzY6cyXEM</a:t>
            </a:r>
            <a:r>
              <a:rPr lang="en-US" dirty="0"/>
              <a:t>   </a:t>
            </a:r>
          </a:p>
          <a:p>
            <a:pPr lvl="1"/>
            <a:r>
              <a:rPr lang="en-US" dirty="0"/>
              <a:t>7) Any more recipe ideas?</a:t>
            </a:r>
          </a:p>
          <a:p>
            <a:pPr lvl="2"/>
            <a:r>
              <a:rPr lang="en-US" dirty="0"/>
              <a:t>Cindy Grove has put together her recipe book of healthy cooked dishes.  Not all are plant based but the ones that aren’t comply nicely with the Mediterranean diet.  I’ll provide her document in the link to the recording for this conference.</a:t>
            </a:r>
          </a:p>
        </p:txBody>
      </p:sp>
    </p:spTree>
    <p:extLst>
      <p:ext uri="{BB962C8B-B14F-4D97-AF65-F5344CB8AC3E}">
        <p14:creationId xmlns:p14="http://schemas.microsoft.com/office/powerpoint/2010/main" val="82437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lueZones">
            <a:hlinkClick r:id="" action="ppaction://media"/>
            <a:extLst>
              <a:ext uri="{FF2B5EF4-FFF2-40B4-BE49-F238E27FC236}">
                <a16:creationId xmlns:a16="http://schemas.microsoft.com/office/drawing/2014/main" id="{69F756BD-7466-8750-7775-82F7D88124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4218" y="387371"/>
            <a:ext cx="8183563" cy="5540353"/>
          </a:xfrm>
          <a:prstGeom prst="rect">
            <a:avLst/>
          </a:prstGeom>
        </p:spPr>
      </p:pic>
    </p:spTree>
    <p:extLst>
      <p:ext uri="{BB962C8B-B14F-4D97-AF65-F5344CB8AC3E}">
        <p14:creationId xmlns:p14="http://schemas.microsoft.com/office/powerpoint/2010/main" val="143547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4311</TotalTime>
  <Words>10968</Words>
  <Application>Microsoft Office PowerPoint</Application>
  <PresentationFormat>Widescreen</PresentationFormat>
  <Paragraphs>553</Paragraphs>
  <Slides>84</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84</vt:i4>
      </vt:variant>
    </vt:vector>
  </HeadingPairs>
  <TitlesOfParts>
    <vt:vector size="88" baseType="lpstr">
      <vt:lpstr>Arial</vt:lpstr>
      <vt:lpstr>Calibri</vt:lpstr>
      <vt:lpstr>Calibri Light</vt:lpstr>
      <vt:lpstr>Office Theme</vt:lpstr>
      <vt:lpstr>Stewarding Your Body</vt:lpstr>
      <vt:lpstr>Health &amp; Fertility Issues in America</vt:lpstr>
      <vt:lpstr>Longevity – America vs. God’s Intent</vt:lpstr>
      <vt:lpstr>Our Current Health Care System</vt:lpstr>
      <vt:lpstr>My Personal Journey</vt:lpstr>
      <vt:lpstr>Are Supplements or Prescriptions the Answer?</vt:lpstr>
      <vt:lpstr>Yahwey’s Perspective on Physical Health</vt:lpstr>
      <vt:lpstr>Did Yahweh give us a pattern for health and long life?</vt:lpstr>
      <vt:lpstr>PowerPoint Presentation</vt:lpstr>
      <vt:lpstr>Could it be this simple?</vt:lpstr>
      <vt:lpstr>Really?  Is this possible?</vt:lpstr>
      <vt:lpstr>So, do we discount doctors altogether?</vt:lpstr>
      <vt:lpstr>Root Cause of Chronic Disease</vt:lpstr>
      <vt:lpstr>Source of all Chronic Disease</vt:lpstr>
      <vt:lpstr>Source of all Chronic Disease (cont’d)</vt:lpstr>
      <vt:lpstr>Source of all Chronic Disease (cont’d)</vt:lpstr>
      <vt:lpstr>Source of all Chronic Disease (cont’d)</vt:lpstr>
      <vt:lpstr>Why Are We Becoming Sicker and Sicker?</vt:lpstr>
      <vt:lpstr>So, Where Do We Go From Here?</vt:lpstr>
      <vt:lpstr>Square One</vt:lpstr>
      <vt:lpstr>An Interesting Visual of Historical Longevity</vt:lpstr>
      <vt:lpstr>Square One</vt:lpstr>
      <vt:lpstr>Square One (cont’d)</vt:lpstr>
      <vt:lpstr>Plan A or Plan B which shall it be?</vt:lpstr>
      <vt:lpstr>Plan A or Plan B which shall it be? (cont’d)</vt:lpstr>
      <vt:lpstr>Plan A or Plan B which shall it be? (cont’d)</vt:lpstr>
      <vt:lpstr>Plan A or Plan B which shall it be? (cont’d)</vt:lpstr>
      <vt:lpstr>Plan A or Plan B which shall it be? (cont’d)</vt:lpstr>
      <vt:lpstr>Plan A or Plan B which shall it be? (cont’d)</vt:lpstr>
      <vt:lpstr>Diet Recommendation</vt:lpstr>
      <vt:lpstr>What a WFPB Diet Is and What it Is Not</vt:lpstr>
      <vt:lpstr>WFPB food selection</vt:lpstr>
      <vt:lpstr>So, What’s the Science behind a WFPB diet?</vt:lpstr>
      <vt:lpstr>PowerPoint Presentation</vt:lpstr>
      <vt:lpstr>The Immune System</vt:lpstr>
      <vt:lpstr>The Immune System (cont’d)</vt:lpstr>
      <vt:lpstr>Other Dietary Comments</vt:lpstr>
      <vt:lpstr>Other Dietary Comments (cont’d)</vt:lpstr>
      <vt:lpstr>But Diet is Only One Part of the Story</vt:lpstr>
      <vt:lpstr>Lifestyle:  Diet, Oral Health, Toxins, Shalom, Sleep, Sunlight, Exercise</vt:lpstr>
      <vt:lpstr>Lifestyl: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PowerPoint Presentation</vt:lpstr>
      <vt:lpstr>PowerPoint Presentation</vt:lpstr>
      <vt:lpstr>Lifestyle: Diet, Oral Health, Toxins, Shalom, Sleep, Sunlight, Exercise</vt:lpstr>
      <vt:lpstr>Lifestyle: Diet, Oral Health, Toxins, Shalom, Sleep, Sunlight, Exercise</vt:lpstr>
      <vt:lpstr>Lifestle: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Lifestyle: Diet, Oral Health, Toxins, Shalom, Sleep, Sunlight, Exercise</vt:lpstr>
      <vt:lpstr>So where does all this leave us?</vt:lpstr>
      <vt:lpstr>What to do?</vt:lpstr>
      <vt:lpstr>Some Practical Suggestions</vt:lpstr>
      <vt:lpstr>PowerPoint Presentation</vt:lpstr>
      <vt:lpstr>Serious Chronic Disease Diet</vt:lpstr>
      <vt:lpstr>PowerPoint Presentation</vt:lpstr>
      <vt:lpstr>Health and Longevity</vt:lpstr>
      <vt:lpstr>PowerPoint Presentation</vt:lpstr>
      <vt:lpstr>PowerPoint Presentation</vt:lpstr>
      <vt:lpstr>Large Salad and Smoothie Details</vt:lpstr>
      <vt:lpstr>Examples of:</vt:lpstr>
      <vt:lpstr>Examples of:</vt:lpstr>
      <vt:lpstr>One Other Diet Option</vt:lpstr>
      <vt:lpstr>PowerPoint Presentation</vt:lpstr>
      <vt:lpstr>PowerPoint Presentation</vt:lpstr>
      <vt:lpstr>The Bottom Line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dc:creator>
  <cp:lastModifiedBy>Greg</cp:lastModifiedBy>
  <cp:revision>133</cp:revision>
  <dcterms:created xsi:type="dcterms:W3CDTF">2026-03-02T23:01:47Z</dcterms:created>
  <dcterms:modified xsi:type="dcterms:W3CDTF">2026-03-20T19:41:52Z</dcterms:modified>
</cp:coreProperties>
</file>